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75" r:id="rId9"/>
    <p:sldId id="263" r:id="rId10"/>
    <p:sldId id="264" r:id="rId11"/>
    <p:sldId id="265" r:id="rId12"/>
    <p:sldId id="266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5"/>
          </a:xfrm>
          <a:prstGeom prst="rect">
            <a:avLst/>
          </a:prstGeom>
        </p:spPr>
        <p:txBody>
          <a:bodyPr/>
          <a:lstStyle>
            <a:lvl1pPr marL="0" indent="228600" algn="ctr">
              <a:buClrTx/>
              <a:buSzTx/>
              <a:buFontTx/>
              <a:buNone/>
              <a:defRPr sz="2400"/>
            </a:lvl1pPr>
            <a:lvl2pPr marL="0" indent="228600" algn="ctr">
              <a:buClrTx/>
              <a:buSzTx/>
              <a:buFontTx/>
              <a:buNone/>
              <a:defRPr sz="2400"/>
            </a:lvl2pPr>
            <a:lvl3pPr marL="0" indent="228600" algn="ctr">
              <a:buClrTx/>
              <a:buSzTx/>
              <a:buFontTx/>
              <a:buNone/>
              <a:defRPr sz="2400"/>
            </a:lvl3pPr>
            <a:lvl4pPr marL="0" indent="228600" algn="ctr">
              <a:buClrTx/>
              <a:buSzTx/>
              <a:buFontTx/>
              <a:buNone/>
              <a:defRPr sz="2400"/>
            </a:lvl4pPr>
            <a:lvl5pPr marL="0" indent="228600" algn="ctr">
              <a:buClrTx/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4135F-30A8-DD4B-A140-654FEE874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58D0B-6A62-461D-1AE3-8BE9E27DD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C486E-3512-6F61-8880-46077BF19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2D435-F03C-EAFA-C36F-CFBF5C42F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4C391-7120-DF65-AC13-0F512959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1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1002-D035-11DF-0BA8-57E1A98DC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7BBBF-2FBF-DDB6-3420-238AE0B96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78658-A908-3017-24E5-9C5AF40B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DABDC-D81E-DFCB-055A-5D9A7A92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F7969-401C-8F27-43F4-5A139C55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4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AC792-8DF9-5BC5-A8FF-92E60AC21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C87D5-CDB9-7922-2C78-4D42321215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517A0-B143-1B48-5842-AB114D809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88C7A-A9A4-E729-EC40-DB09458F5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3C3BF-7C51-262A-98C8-4BBC1388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823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833C1-D72B-B3E1-7963-92FF83FEC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CC7F6-5938-8864-C5F9-8A97FD9EC0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39A3C1-61F3-3419-5F69-0144C91CB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70193D-BFB2-0DB8-0648-7ECD9B4D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E7232-5A79-0D38-A802-61AC5D72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A00CE-EF0D-C139-1A91-4D91B784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58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4A50-DBA6-29D1-6EE3-6C0C6183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CE42E-A342-3B7B-CB58-B6CDF12AA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0FBAC1-9A80-3664-EC03-FB57D8B4F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4907C-260D-8C26-1BDA-142DAD19CD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0B2E9-C355-1006-B43D-9A85B1E682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E5AAF-EF76-DAC9-6344-0BF87FF5A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4D61C-FF43-DE1F-9A39-3C0FEE80C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EBC728-52CA-144C-2034-6B64B4DC8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7AFE-5272-858C-1282-3EEA8AD9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AB9A88-F2F3-F360-2DE3-584A62D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ECAAC-DEB5-6BC3-18E6-DA0649C6A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ED4CD-0811-FCC2-773F-582B9B8C3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025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8C8647-0CC5-B55C-FAA8-18276C459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B3EA51-8DC1-9D7F-1B38-08A7E9AE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160D9C-3F8F-FB88-80D1-CD4B1710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F279-720D-E6F9-7483-166BDC79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8F795-A85B-4A83-5112-037715799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71F8D-D887-F558-470E-F7F76B707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0F9ED6-BFC9-7584-E9AF-BDB6D0667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6176-F061-77B3-FCB0-4BA738F33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492DE1-B4E7-042C-F5C6-9665C0CB3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093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762F5-D2F2-B423-5F14-B48120FC7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6FB7B-1455-2639-3EAB-72375321C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F03145-C67D-8EB9-24DA-8656D8E88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AFE44-1568-6655-D2BF-84C022798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8ED81-CF8A-E0A0-48B7-864411054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DA905-8066-8DA4-7E02-2F40C2C2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6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7581D-6533-5B7E-E1F0-9E1FE5F7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CB4CE8-8644-BDF6-648F-9F077D496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2876F-0AC7-E73B-2F59-7A9C04E0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8C7FF-870C-69DB-3CE8-816BB88A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9F0A8-D338-37A7-8E3F-7F87D9C3F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9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4EC9C-967E-C830-5CFD-B1DED66559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C78AA-A40B-81CB-38C6-CFA2562BB0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C343C-3910-128F-F366-05C296F58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18930-42DE-B68A-C9A4-8E9BA490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F98C8-26FE-F63D-1179-0585BA3F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4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900811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0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228600"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5"/>
          </a:xfrm>
          <a:prstGeom prst="rect">
            <a:avLst/>
          </a:prstGeom>
        </p:spPr>
        <p:txBody>
          <a:bodyPr anchor="b"/>
          <a:lstStyle>
            <a:lvl1pPr marL="0" indent="228600">
              <a:buClrTx/>
              <a:buSzTx/>
              <a:buFontTx/>
              <a:buNone/>
              <a:defRPr sz="2400" b="1"/>
            </a:lvl1pPr>
            <a:lvl2pPr marL="0" indent="228600">
              <a:buClrTx/>
              <a:buSzTx/>
              <a:buFontTx/>
              <a:buNone/>
              <a:defRPr sz="2400" b="1"/>
            </a:lvl2pPr>
            <a:lvl3pPr marL="0" indent="228600">
              <a:buClrTx/>
              <a:buSzTx/>
              <a:buFontTx/>
              <a:buNone/>
              <a:defRPr sz="2400" b="1"/>
            </a:lvl3pPr>
            <a:lvl4pPr marL="0" indent="228600">
              <a:buClrTx/>
              <a:buSzTx/>
              <a:buFontTx/>
              <a:buNone/>
              <a:defRPr sz="2400" b="1"/>
            </a:lvl4pPr>
            <a:lvl5pPr marL="0" indent="228600">
              <a:buClrTx/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Google Shape;28;p17"/>
          <p:cNvSpPr txBox="1"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/>
          <a:lstStyle>
            <a:lvl1pPr indent="-431800">
              <a:buSzPts val="3200"/>
              <a:defRPr sz="3200"/>
            </a:lvl1pPr>
            <a:lvl2pPr indent="-431800">
              <a:buSzPts val="3200"/>
              <a:defRPr sz="3200"/>
            </a:lvl2pPr>
            <a:lvl3pPr indent="-431800">
              <a:buSzPts val="3200"/>
              <a:defRPr sz="3200"/>
            </a:lvl3pPr>
            <a:lvl4pPr indent="-431800">
              <a:buSzPts val="3200"/>
              <a:defRPr sz="3200"/>
            </a:lvl4pPr>
            <a:lvl5pPr indent="-431800">
              <a:buSzPts val="3200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Google Shape;38;p20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Google Shape;42;p21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3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228600">
              <a:buClrTx/>
              <a:buSzTx/>
              <a:buFontTx/>
              <a:buNone/>
              <a:defRPr sz="1600"/>
            </a:lvl1pPr>
            <a:lvl2pPr marL="0" indent="228600">
              <a:buClrTx/>
              <a:buSzTx/>
              <a:buFontTx/>
              <a:buNone/>
              <a:defRPr sz="1600"/>
            </a:lvl2pPr>
            <a:lvl3pPr marL="0" indent="228600">
              <a:buClrTx/>
              <a:buSzTx/>
              <a:buFontTx/>
              <a:buNone/>
              <a:defRPr sz="1600"/>
            </a:lvl3pPr>
            <a:lvl4pPr marL="0" indent="228600">
              <a:buClrTx/>
              <a:buSzTx/>
              <a:buFontTx/>
              <a:buNone/>
              <a:defRPr sz="1600"/>
            </a:lvl4pPr>
            <a:lvl5pPr marL="0" indent="228600">
              <a:buClrTx/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219" y="6414781"/>
            <a:ext cx="258582" cy="248264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144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716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288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860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7432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004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576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1148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03108-9555-6B5B-A345-86140731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8B4F6-EFEB-AB05-0AFD-0B2D51E20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8D3B8-24BB-8874-4029-98C7FD390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50468-4550-CA42-B198-227C974B93F5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53A6C-AA64-15D1-96F2-D8A78E394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03C07-9B18-CBB6-E28F-CBC581494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6909-864A-7545-BBA5-977A88477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juan@pnuff.com" TargetMode="External"/><Relationship Id="rId7" Type="http://schemas.openxmlformats.org/officeDocument/2006/relationships/image" Target="../media/image5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hyperlink" Target="mailto:bryan@pnuff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49;p1"/>
          <p:cNvSpPr txBox="1">
            <a:spLocks noGrp="1"/>
          </p:cNvSpPr>
          <p:nvPr>
            <p:ph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r>
              <a:t>P-nuff crunch</a:t>
            </a:r>
            <a:br/>
            <a:r>
              <a:t>Crunchy Peanut Puff</a:t>
            </a:r>
          </a:p>
        </p:txBody>
      </p:sp>
      <p:sp>
        <p:nvSpPr>
          <p:cNvPr id="95" name="Google Shape;50;p1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 indent="0">
              <a:spcBef>
                <a:spcPts val="0"/>
              </a:spcBef>
              <a:defRPr sz="2800"/>
            </a:pPr>
            <a:endParaRPr/>
          </a:p>
          <a:p>
            <a:pPr indent="0"/>
            <a:r>
              <a:t>“Under 5 Calories per bite for your delight”</a:t>
            </a:r>
          </a:p>
        </p:txBody>
      </p:sp>
      <p:sp>
        <p:nvSpPr>
          <p:cNvPr id="96" name="Google Shape;51;p1"/>
          <p:cNvSpPr txBox="1"/>
          <p:nvPr/>
        </p:nvSpPr>
        <p:spPr>
          <a:xfrm>
            <a:off x="1063487" y="6202017"/>
            <a:ext cx="1966874" cy="33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Perfect life nutrition</a:t>
            </a:r>
          </a:p>
        </p:txBody>
      </p:sp>
      <p:sp>
        <p:nvSpPr>
          <p:cNvPr id="97" name="Google Shape;52;p1"/>
          <p:cNvSpPr txBox="1"/>
          <p:nvPr/>
        </p:nvSpPr>
        <p:spPr>
          <a:xfrm>
            <a:off x="9324892" y="6257676"/>
            <a:ext cx="2318147" cy="333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Mark Cuban Companies</a:t>
            </a:r>
          </a:p>
        </p:txBody>
      </p:sp>
      <p:pic>
        <p:nvPicPr>
          <p:cNvPr id="98" name="Google Shape;53;p1" descr="Google Shape;53;p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oogle Shape;54;p1" descr="Google Shape;54;p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1" y="980723"/>
            <a:ext cx="11772902" cy="6337305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Google Shape;55;p1"/>
          <p:cNvSpPr txBox="1"/>
          <p:nvPr/>
        </p:nvSpPr>
        <p:spPr>
          <a:xfrm>
            <a:off x="1524000" y="4149376"/>
            <a:ext cx="9144000" cy="1655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90000"/>
              </a:lnSpc>
              <a:defRPr sz="18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 algn="ctr"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Under 5 Calories Per Bite for your Delight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22;p7" descr="Google Shape;222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BBQ_Nutrition_Facts_Sell_Sheet-02.jpg" descr="BBQ_Nutrition_Facts_Sell_Sheet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156" y="1223285"/>
            <a:ext cx="4402881" cy="44114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BBQ_Nutrition_Facts_Sell_Sheet-03.jpg" descr="BBQ_Nutrition_Facts_Sell_Sheet-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708" y="1223301"/>
            <a:ext cx="4402881" cy="44113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barcode-04.jpg" descr="barcode-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7940" y="5707133"/>
            <a:ext cx="1254061" cy="1102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barcode-05.jpg" descr="barcode-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9289" y="5707133"/>
            <a:ext cx="1265674" cy="1102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barcode-06.jpg" descr="barcode-0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159" y="5693257"/>
            <a:ext cx="1303575" cy="11301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84" name="barcode-07.jpg" descr="barcode-07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1059" y="5709022"/>
            <a:ext cx="1303573" cy="11248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44;p9" descr="Google Shape;244;p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7" y="0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Google Shape;245;p9"/>
          <p:cNvSpPr txBox="1">
            <a:spLocks noGrp="1"/>
          </p:cNvSpPr>
          <p:nvPr>
            <p:ph type="body" sz="quarter" idx="1"/>
          </p:nvPr>
        </p:nvSpPr>
        <p:spPr>
          <a:xfrm>
            <a:off x="96616" y="5176966"/>
            <a:ext cx="1126025" cy="599519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50000"/>
              </a:lnSpc>
              <a:spcBef>
                <a:spcPts val="0"/>
              </a:spcBef>
              <a:buSzTx/>
              <a:buNone/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4oz (113g)</a:t>
            </a:r>
          </a:p>
          <a:p>
            <a:pPr marL="0" indent="0" algn="ctr">
              <a:lnSpc>
                <a:spcPct val="50000"/>
              </a:lnSpc>
              <a:buSzTx/>
              <a:buNone/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1oz (28g)</a:t>
            </a:r>
          </a:p>
        </p:txBody>
      </p:sp>
      <p:sp>
        <p:nvSpPr>
          <p:cNvPr id="288" name="Google Shape;246;p9"/>
          <p:cNvSpPr txBox="1"/>
          <p:nvPr/>
        </p:nvSpPr>
        <p:spPr>
          <a:xfrm>
            <a:off x="1226612" y="5176966"/>
            <a:ext cx="1526922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50000"/>
              </a:lnSpc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10.75 x 7.25 x 2.5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5.62 x 7.75 x 2.5</a:t>
            </a:r>
          </a:p>
        </p:txBody>
      </p:sp>
      <p:sp>
        <p:nvSpPr>
          <p:cNvPr id="289" name="Google Shape;247;p9"/>
          <p:cNvSpPr txBox="1"/>
          <p:nvPr/>
        </p:nvSpPr>
        <p:spPr>
          <a:xfrm>
            <a:off x="2771438" y="5176966"/>
            <a:ext cx="834290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50000"/>
              </a:lnSpc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6 units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6 units</a:t>
            </a:r>
          </a:p>
        </p:txBody>
      </p:sp>
      <p:sp>
        <p:nvSpPr>
          <p:cNvPr id="290" name="Google Shape;248;p9"/>
          <p:cNvSpPr txBox="1"/>
          <p:nvPr/>
        </p:nvSpPr>
        <p:spPr>
          <a:xfrm>
            <a:off x="3622678" y="5176966"/>
            <a:ext cx="1526923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50000"/>
              </a:lnSpc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12 x 8 x 8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9 x 5.75 x 6.75</a:t>
            </a:r>
          </a:p>
        </p:txBody>
      </p:sp>
      <p:sp>
        <p:nvSpPr>
          <p:cNvPr id="291" name="Google Shape;249;p9"/>
          <p:cNvSpPr txBox="1"/>
          <p:nvPr/>
        </p:nvSpPr>
        <p:spPr>
          <a:xfrm>
            <a:off x="5383403" y="5176966"/>
            <a:ext cx="834290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50000"/>
              </a:lnSpc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2.0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.75</a:t>
            </a:r>
          </a:p>
        </p:txBody>
      </p:sp>
      <p:sp>
        <p:nvSpPr>
          <p:cNvPr id="292" name="Google Shape;250;p9"/>
          <p:cNvSpPr txBox="1"/>
          <p:nvPr/>
        </p:nvSpPr>
        <p:spPr>
          <a:xfrm>
            <a:off x="6547570" y="5176966"/>
            <a:ext cx="834290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50000"/>
              </a:lnSpc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12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12</a:t>
            </a:r>
          </a:p>
        </p:txBody>
      </p:sp>
      <p:sp>
        <p:nvSpPr>
          <p:cNvPr id="293" name="Google Shape;252;p9"/>
          <p:cNvSpPr txBox="1"/>
          <p:nvPr/>
        </p:nvSpPr>
        <p:spPr>
          <a:xfrm>
            <a:off x="7714115" y="5176966"/>
            <a:ext cx="1066594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50000"/>
              </a:lnSpc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$3.99</a:t>
            </a:r>
          </a:p>
          <a:p>
            <a:pPr algn="ctr">
              <a:lnSpc>
                <a:spcPct val="50000"/>
              </a:lnSpc>
              <a:spcBef>
                <a:spcPts val="1000"/>
              </a:spcBef>
              <a:defRPr sz="11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$1.99</a:t>
            </a:r>
          </a:p>
        </p:txBody>
      </p:sp>
      <p:sp>
        <p:nvSpPr>
          <p:cNvPr id="294" name="Google Shape;253;p9"/>
          <p:cNvSpPr txBox="1"/>
          <p:nvPr/>
        </p:nvSpPr>
        <p:spPr>
          <a:xfrm>
            <a:off x="88149" y="4618166"/>
            <a:ext cx="1126025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10000"/>
              </a:lnSpc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Unit</a:t>
            </a:r>
          </a:p>
          <a:p>
            <a:pPr algn="ctr">
              <a:lnSpc>
                <a:spcPct val="10000"/>
              </a:lnSpc>
              <a:spcBef>
                <a:spcPts val="1000"/>
              </a:spcBef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Weight</a:t>
            </a:r>
          </a:p>
        </p:txBody>
      </p:sp>
      <p:sp>
        <p:nvSpPr>
          <p:cNvPr id="295" name="Google Shape;254;p9"/>
          <p:cNvSpPr txBox="1"/>
          <p:nvPr/>
        </p:nvSpPr>
        <p:spPr>
          <a:xfrm>
            <a:off x="1232326" y="4618166"/>
            <a:ext cx="1515494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10000"/>
              </a:lnSpc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Bag</a:t>
            </a:r>
          </a:p>
          <a:p>
            <a:pPr algn="ctr">
              <a:lnSpc>
                <a:spcPct val="10000"/>
              </a:lnSpc>
              <a:spcBef>
                <a:spcPts val="1000"/>
              </a:spcBef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Dimension (in)</a:t>
            </a:r>
          </a:p>
        </p:txBody>
      </p:sp>
      <p:sp>
        <p:nvSpPr>
          <p:cNvPr id="296" name="Google Shape;255;p9"/>
          <p:cNvSpPr txBox="1"/>
          <p:nvPr/>
        </p:nvSpPr>
        <p:spPr>
          <a:xfrm>
            <a:off x="2762979" y="4732466"/>
            <a:ext cx="834290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10000"/>
              </a:lnSpc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Case</a:t>
            </a:r>
          </a:p>
        </p:txBody>
      </p:sp>
      <p:sp>
        <p:nvSpPr>
          <p:cNvPr id="297" name="Google Shape;256;p9"/>
          <p:cNvSpPr txBox="1"/>
          <p:nvPr/>
        </p:nvSpPr>
        <p:spPr>
          <a:xfrm>
            <a:off x="3577592" y="4609700"/>
            <a:ext cx="1642493" cy="59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10000"/>
              </a:lnSpc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Case</a:t>
            </a:r>
          </a:p>
          <a:p>
            <a:pPr algn="ctr">
              <a:lnSpc>
                <a:spcPct val="10000"/>
              </a:lnSpc>
              <a:spcBef>
                <a:spcPts val="1000"/>
              </a:spcBef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Dimensions (in)</a:t>
            </a:r>
          </a:p>
          <a:p>
            <a:pPr algn="ctr">
              <a:lnSpc>
                <a:spcPct val="10000"/>
              </a:lnSpc>
              <a:spcBef>
                <a:spcPts val="1000"/>
              </a:spcBef>
              <a:defRPr sz="900"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(L x W/D x H)</a:t>
            </a:r>
          </a:p>
        </p:txBody>
      </p:sp>
      <p:sp>
        <p:nvSpPr>
          <p:cNvPr id="298" name="Google Shape;257;p9"/>
          <p:cNvSpPr txBox="1"/>
          <p:nvPr/>
        </p:nvSpPr>
        <p:spPr>
          <a:xfrm>
            <a:off x="5124889" y="4618166"/>
            <a:ext cx="1417878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10000"/>
              </a:lnSpc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Case </a:t>
            </a:r>
          </a:p>
          <a:p>
            <a:pPr algn="ctr">
              <a:lnSpc>
                <a:spcPct val="10000"/>
              </a:lnSpc>
              <a:spcBef>
                <a:spcPts val="1000"/>
              </a:spcBef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Weight (lbs)</a:t>
            </a:r>
          </a:p>
        </p:txBody>
      </p:sp>
      <p:sp>
        <p:nvSpPr>
          <p:cNvPr id="299" name="Google Shape;258;p9"/>
          <p:cNvSpPr txBox="1"/>
          <p:nvPr/>
        </p:nvSpPr>
        <p:spPr>
          <a:xfrm>
            <a:off x="6476381" y="4719766"/>
            <a:ext cx="1002069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40000"/>
              </a:lnSpc>
              <a:defRPr sz="1300"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Shelf Life</a:t>
            </a:r>
          </a:p>
        </p:txBody>
      </p:sp>
      <p:sp>
        <p:nvSpPr>
          <p:cNvPr id="300" name="Google Shape;260;p9"/>
          <p:cNvSpPr txBox="1"/>
          <p:nvPr/>
        </p:nvSpPr>
        <p:spPr>
          <a:xfrm>
            <a:off x="7426166" y="4592766"/>
            <a:ext cx="1642494" cy="599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10000"/>
              </a:lnSpc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Suggested</a:t>
            </a:r>
          </a:p>
          <a:p>
            <a:pPr algn="ctr">
              <a:lnSpc>
                <a:spcPct val="10000"/>
              </a:lnSpc>
              <a:spcBef>
                <a:spcPts val="1000"/>
              </a:spcBef>
              <a:defRPr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Retail price</a:t>
            </a:r>
          </a:p>
          <a:p>
            <a:pPr algn="ctr">
              <a:lnSpc>
                <a:spcPct val="10000"/>
              </a:lnSpc>
              <a:spcBef>
                <a:spcPts val="1000"/>
              </a:spcBef>
              <a:defRPr sz="900">
                <a:solidFill>
                  <a:srgbClr val="6EBEB2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(supermarkets)</a:t>
            </a:r>
          </a:p>
        </p:txBody>
      </p:sp>
      <p:sp>
        <p:nvSpPr>
          <p:cNvPr id="301" name="Google Shape;261;p9"/>
          <p:cNvSpPr txBox="1"/>
          <p:nvPr/>
        </p:nvSpPr>
        <p:spPr>
          <a:xfrm>
            <a:off x="707082" y="3901423"/>
            <a:ext cx="1766724" cy="98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Peanut</a:t>
            </a:r>
          </a:p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1oz: 868766000227</a:t>
            </a: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4oz: 868766000203</a:t>
            </a:r>
          </a:p>
        </p:txBody>
      </p:sp>
      <p:sp>
        <p:nvSpPr>
          <p:cNvPr id="302" name="Google Shape;262;p9"/>
          <p:cNvSpPr txBox="1"/>
          <p:nvPr/>
        </p:nvSpPr>
        <p:spPr>
          <a:xfrm>
            <a:off x="914692" y="1379665"/>
            <a:ext cx="1367256" cy="5995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50000"/>
              </a:lnSpc>
              <a:defRPr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Ranking #1</a:t>
            </a:r>
          </a:p>
        </p:txBody>
      </p:sp>
      <p:sp>
        <p:nvSpPr>
          <p:cNvPr id="303" name="Google Shape;263;p9"/>
          <p:cNvSpPr txBox="1"/>
          <p:nvPr/>
        </p:nvSpPr>
        <p:spPr>
          <a:xfrm>
            <a:off x="2644147" y="3932989"/>
            <a:ext cx="2189503" cy="12418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Cheddar Jalapeno</a:t>
            </a:r>
          </a:p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/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1oz: 196852253807</a:t>
            </a: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4oz: 196852371488</a:t>
            </a:r>
          </a:p>
        </p:txBody>
      </p:sp>
      <p:sp>
        <p:nvSpPr>
          <p:cNvPr id="304" name="Google Shape;264;p9"/>
          <p:cNvSpPr txBox="1"/>
          <p:nvPr/>
        </p:nvSpPr>
        <p:spPr>
          <a:xfrm>
            <a:off x="2948537" y="1169712"/>
            <a:ext cx="1547212" cy="86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40000"/>
              </a:lnSpc>
              <a:defRPr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(anticipated)</a:t>
            </a:r>
          </a:p>
          <a:p>
            <a:pPr algn="ctr">
              <a:lnSpc>
                <a:spcPct val="40000"/>
              </a:lnSpc>
              <a:spcBef>
                <a:spcPts val="1000"/>
              </a:spcBef>
              <a:defRPr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Ranking #2</a:t>
            </a:r>
          </a:p>
        </p:txBody>
      </p:sp>
      <p:pic>
        <p:nvPicPr>
          <p:cNvPr id="305" name="Google Shape;265;p9" descr="Google Shape;265;p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34" y="1456860"/>
            <a:ext cx="2542494" cy="2542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6" name="Google Shape;266;p9" descr="Google Shape;266;p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5494" y="1464411"/>
            <a:ext cx="2542496" cy="2542494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Google Shape;267;p9" descr="Google Shape;267;p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39" y="1464411"/>
            <a:ext cx="2516561" cy="2516564"/>
          </a:xfrm>
          <a:prstGeom prst="rect">
            <a:avLst/>
          </a:prstGeom>
          <a:ln w="12700">
            <a:miter lim="400000"/>
          </a:ln>
        </p:spPr>
      </p:pic>
      <p:sp>
        <p:nvSpPr>
          <p:cNvPr id="308" name="Google Shape;268;p9"/>
          <p:cNvSpPr/>
          <p:nvPr/>
        </p:nvSpPr>
        <p:spPr>
          <a:xfrm flipV="1">
            <a:off x="1163731" y="4668487"/>
            <a:ext cx="3" cy="1098349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9" name="Google Shape;269;p9"/>
          <p:cNvSpPr/>
          <p:nvPr/>
        </p:nvSpPr>
        <p:spPr>
          <a:xfrm flipV="1">
            <a:off x="2817721" y="4668487"/>
            <a:ext cx="3" cy="1098349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0" name="Google Shape;270;p9"/>
          <p:cNvSpPr/>
          <p:nvPr/>
        </p:nvSpPr>
        <p:spPr>
          <a:xfrm flipV="1">
            <a:off x="3582439" y="4668487"/>
            <a:ext cx="3" cy="1098349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1" name="Google Shape;271;p9"/>
          <p:cNvSpPr/>
          <p:nvPr/>
        </p:nvSpPr>
        <p:spPr>
          <a:xfrm flipV="1">
            <a:off x="5198300" y="4668487"/>
            <a:ext cx="3" cy="1098349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2" name="Google Shape;272;p9"/>
          <p:cNvSpPr/>
          <p:nvPr/>
        </p:nvSpPr>
        <p:spPr>
          <a:xfrm flipV="1">
            <a:off x="6477665" y="4668487"/>
            <a:ext cx="3" cy="1098349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3" name="Google Shape;273;p9"/>
          <p:cNvSpPr/>
          <p:nvPr/>
        </p:nvSpPr>
        <p:spPr>
          <a:xfrm flipV="1">
            <a:off x="7489648" y="4668487"/>
            <a:ext cx="3" cy="1098349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14" name="Google Shape;275;p9" descr="Google Shape;275;p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190" y="1259841"/>
            <a:ext cx="2666971" cy="2951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Google Shape;276;p9" descr="Google Shape;276;p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6266" y="1249106"/>
            <a:ext cx="2691752" cy="2978870"/>
          </a:xfrm>
          <a:prstGeom prst="rect">
            <a:avLst/>
          </a:prstGeom>
          <a:ln w="12700">
            <a:miter lim="400000"/>
          </a:ln>
        </p:spPr>
      </p:pic>
      <p:sp>
        <p:nvSpPr>
          <p:cNvPr id="316" name="Google Shape;277;p9"/>
          <p:cNvSpPr/>
          <p:nvPr/>
        </p:nvSpPr>
        <p:spPr>
          <a:xfrm flipH="1" flipV="1">
            <a:off x="253330" y="5110943"/>
            <a:ext cx="9484699" cy="2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7" name="Google Shape;278;p9"/>
          <p:cNvSpPr txBox="1"/>
          <p:nvPr/>
        </p:nvSpPr>
        <p:spPr>
          <a:xfrm>
            <a:off x="5166643" y="1169712"/>
            <a:ext cx="1547212" cy="86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40000"/>
              </a:lnSpc>
              <a:defRPr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(anticipated)</a:t>
            </a:r>
          </a:p>
          <a:p>
            <a:pPr algn="ctr">
              <a:lnSpc>
                <a:spcPct val="40000"/>
              </a:lnSpc>
              <a:spcBef>
                <a:spcPts val="1000"/>
              </a:spcBef>
              <a:defRPr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Ranking #3</a:t>
            </a:r>
          </a:p>
        </p:txBody>
      </p:sp>
      <p:sp>
        <p:nvSpPr>
          <p:cNvPr id="318" name="Google Shape;279;p9"/>
          <p:cNvSpPr txBox="1"/>
          <p:nvPr/>
        </p:nvSpPr>
        <p:spPr>
          <a:xfrm>
            <a:off x="7408305" y="1411012"/>
            <a:ext cx="1547212" cy="86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40000"/>
              </a:lnSpc>
              <a:defRPr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Ranking #4</a:t>
            </a:r>
          </a:p>
        </p:txBody>
      </p:sp>
      <p:sp>
        <p:nvSpPr>
          <p:cNvPr id="319" name="Google Shape;280;p9"/>
          <p:cNvSpPr txBox="1"/>
          <p:nvPr/>
        </p:nvSpPr>
        <p:spPr>
          <a:xfrm>
            <a:off x="9673138" y="1411012"/>
            <a:ext cx="1547212" cy="86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40000"/>
              </a:lnSpc>
              <a:defRPr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r>
              <a:t>Ranking #5</a:t>
            </a:r>
          </a:p>
        </p:txBody>
      </p:sp>
      <p:sp>
        <p:nvSpPr>
          <p:cNvPr id="320" name="Google Shape;281;p9"/>
          <p:cNvSpPr txBox="1"/>
          <p:nvPr/>
        </p:nvSpPr>
        <p:spPr>
          <a:xfrm>
            <a:off x="5198300" y="3901423"/>
            <a:ext cx="1505399" cy="867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Barbecue</a:t>
            </a:r>
          </a:p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1oz: 196852754496</a:t>
            </a: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4oz: 196852795024</a:t>
            </a:r>
          </a:p>
        </p:txBody>
      </p:sp>
      <p:sp>
        <p:nvSpPr>
          <p:cNvPr id="321" name="Google Shape;282;p9"/>
          <p:cNvSpPr txBox="1"/>
          <p:nvPr/>
        </p:nvSpPr>
        <p:spPr>
          <a:xfrm>
            <a:off x="7260690" y="3919075"/>
            <a:ext cx="1766724" cy="9872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Cinnamon</a:t>
            </a:r>
          </a:p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1oz: 868766000289</a:t>
            </a: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4oz: 868766000241</a:t>
            </a:r>
          </a:p>
        </p:txBody>
      </p:sp>
      <p:sp>
        <p:nvSpPr>
          <p:cNvPr id="322" name="Google Shape;283;p9"/>
          <p:cNvSpPr txBox="1"/>
          <p:nvPr/>
        </p:nvSpPr>
        <p:spPr>
          <a:xfrm>
            <a:off x="9649507" y="3915690"/>
            <a:ext cx="1547212" cy="936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Cocoa</a:t>
            </a:r>
          </a:p>
          <a:p>
            <a:pPr algn="ctr">
              <a:lnSpc>
                <a:spcPct val="40000"/>
              </a:lnSpc>
              <a:defRPr sz="1600">
                <a:solidFill>
                  <a:srgbClr val="ED6026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1oz: 868766000272</a:t>
            </a:r>
          </a:p>
          <a:p>
            <a:pPr algn="ctr">
              <a:defRPr sz="1100">
                <a:solidFill>
                  <a:srgbClr val="ED6026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4oz: 868766000258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288;p10" descr="Google Shape;288;p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Google Shape;289;p10"/>
          <p:cNvSpPr txBox="1">
            <a:spLocks noGrp="1"/>
          </p:cNvSpPr>
          <p:nvPr>
            <p:ph type="body" sz="half" idx="1"/>
          </p:nvPr>
        </p:nvSpPr>
        <p:spPr>
          <a:xfrm>
            <a:off x="374372" y="1129588"/>
            <a:ext cx="10515601" cy="2213001"/>
          </a:xfrm>
          <a:prstGeom prst="rect">
            <a:avLst/>
          </a:prstGeom>
        </p:spPr>
        <p:txBody>
          <a:bodyPr/>
          <a:lstStyle/>
          <a:p>
            <a:pPr marL="221742" indent="-221742" defTabSz="886968">
              <a:lnSpc>
                <a:spcPct val="81000"/>
              </a:lnSpc>
              <a:spcBef>
                <a:spcPts val="0"/>
              </a:spcBef>
              <a:buClr>
                <a:srgbClr val="ED6026"/>
              </a:buClr>
              <a:buSzPts val="2700"/>
              <a:defRPr sz="2716">
                <a:solidFill>
                  <a:srgbClr val="ED6026"/>
                </a:solidFill>
              </a:defRPr>
            </a:pPr>
            <a:r>
              <a:t>Primary target consumer: The “Empty Nester”</a:t>
            </a:r>
          </a:p>
          <a:p>
            <a:pPr marL="0" lvl="1" indent="443484" defTabSz="886968">
              <a:lnSpc>
                <a:spcPct val="81000"/>
              </a:lnSpc>
              <a:spcBef>
                <a:spcPts val="400"/>
              </a:spcBef>
              <a:buSzTx/>
              <a:buNone/>
              <a:defRPr sz="2328"/>
            </a:pPr>
            <a:r>
              <a:t>ACTIVE, 40-55 years old, 50/50 Male to Female</a:t>
            </a:r>
            <a:endParaRPr>
              <a:solidFill>
                <a:srgbClr val="535353"/>
              </a:solidFill>
            </a:endParaRPr>
          </a:p>
          <a:p>
            <a:pPr marL="0" lvl="1" indent="443484" defTabSz="886968">
              <a:lnSpc>
                <a:spcPct val="81000"/>
              </a:lnSpc>
              <a:spcBef>
                <a:spcPts val="400"/>
              </a:spcBef>
              <a:buSzTx/>
              <a:buNone/>
              <a:defRPr sz="2328"/>
            </a:pPr>
            <a:r>
              <a:t>Middle to upper class, College Graduates</a:t>
            </a:r>
            <a:endParaRPr>
              <a:solidFill>
                <a:srgbClr val="535353"/>
              </a:solidFill>
            </a:endParaRPr>
          </a:p>
          <a:p>
            <a:pPr marL="0" lvl="1" indent="443484" defTabSz="886968">
              <a:lnSpc>
                <a:spcPct val="81000"/>
              </a:lnSpc>
              <a:spcBef>
                <a:spcPts val="400"/>
              </a:spcBef>
              <a:buSzTx/>
              <a:buNone/>
              <a:defRPr sz="2328">
                <a:solidFill>
                  <a:srgbClr val="535353"/>
                </a:solidFill>
              </a:defRPr>
            </a:pPr>
            <a:endParaRPr>
              <a:solidFill>
                <a:srgbClr val="535353"/>
              </a:solidFill>
            </a:endParaRPr>
          </a:p>
          <a:p>
            <a:pPr marL="221742" indent="-221742" defTabSz="886968">
              <a:lnSpc>
                <a:spcPct val="81000"/>
              </a:lnSpc>
              <a:spcBef>
                <a:spcPts val="0"/>
              </a:spcBef>
              <a:buClr>
                <a:srgbClr val="ED6026"/>
              </a:buClr>
              <a:buSzPts val="2700"/>
              <a:defRPr sz="2716">
                <a:solidFill>
                  <a:srgbClr val="ED6026"/>
                </a:solidFill>
              </a:defRPr>
            </a:pPr>
            <a:r>
              <a:t>Secondary target consumer: All family</a:t>
            </a:r>
          </a:p>
          <a:p>
            <a:pPr marL="0" indent="0" defTabSz="886968">
              <a:lnSpc>
                <a:spcPct val="81000"/>
              </a:lnSpc>
              <a:spcBef>
                <a:spcPts val="0"/>
              </a:spcBef>
              <a:buSzTx/>
              <a:buNone/>
              <a:defRPr sz="2328"/>
            </a:pPr>
            <a:r>
              <a:t>       ACTIVE, 27-42, with/without kids</a:t>
            </a:r>
          </a:p>
        </p:txBody>
      </p:sp>
      <p:sp>
        <p:nvSpPr>
          <p:cNvPr id="329" name="Google Shape;290;p10"/>
          <p:cNvSpPr txBox="1"/>
          <p:nvPr/>
        </p:nvSpPr>
        <p:spPr>
          <a:xfrm rot="21360000">
            <a:off x="612420" y="3565411"/>
            <a:ext cx="3563432" cy="1343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80000"/>
              </a:lnSpc>
              <a:defRPr sz="1500">
                <a:solidFill>
                  <a:srgbClr val="FAED4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</a:t>
            </a:r>
            <a:r>
              <a:rPr>
                <a:solidFill>
                  <a:srgbClr val="FFFFFF"/>
                </a:solidFill>
              </a:rPr>
              <a:t>I eat them as a snack when watching tv at night after dinner instead of eating junk food.</a:t>
            </a:r>
            <a:r>
              <a:rPr>
                <a:solidFill>
                  <a:srgbClr val="FCEF50"/>
                </a:solidFill>
              </a:rPr>
              <a:t>”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defRPr sz="1500">
                <a:solidFill>
                  <a:srgbClr val="F9ED4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- Damian D. </a:t>
            </a:r>
          </a:p>
        </p:txBody>
      </p:sp>
      <p:sp>
        <p:nvSpPr>
          <p:cNvPr id="330" name="Google Shape;291;p10"/>
          <p:cNvSpPr txBox="1"/>
          <p:nvPr/>
        </p:nvSpPr>
        <p:spPr>
          <a:xfrm rot="540000">
            <a:off x="5115885" y="3850190"/>
            <a:ext cx="3500626" cy="17771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80000"/>
              </a:lnSpc>
              <a:defRPr>
                <a:solidFill>
                  <a:srgbClr val="FAED4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</a:t>
            </a:r>
            <a:r>
              <a:rPr>
                <a:solidFill>
                  <a:srgbClr val="FFFFFF"/>
                </a:solidFill>
              </a:rPr>
              <a:t>I love peanut butter and these peanut butter puffs are the best!  I can eat a whole bag and not feel guilty about enjoying the fabulous flavor of peanut butter!</a:t>
            </a:r>
            <a:r>
              <a:rPr>
                <a:solidFill>
                  <a:srgbClr val="FCEF50"/>
                </a:solidFill>
              </a:rPr>
              <a:t>”</a:t>
            </a:r>
          </a:p>
          <a:p>
            <a:pPr algn="ctr">
              <a:lnSpc>
                <a:spcPct val="80000"/>
              </a:lnSpc>
              <a:spcBef>
                <a:spcPts val="700"/>
              </a:spcBef>
              <a:defRPr>
                <a:solidFill>
                  <a:srgbClr val="F9ED4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- Wilma T. </a:t>
            </a:r>
          </a:p>
        </p:txBody>
      </p:sp>
      <p:sp>
        <p:nvSpPr>
          <p:cNvPr id="331" name="Google Shape;292;p10"/>
          <p:cNvSpPr txBox="1"/>
          <p:nvPr/>
        </p:nvSpPr>
        <p:spPr>
          <a:xfrm rot="21240000">
            <a:off x="432176" y="5315129"/>
            <a:ext cx="4332370" cy="1565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pPr algn="ctr">
              <a:lnSpc>
                <a:spcPct val="80000"/>
              </a:lnSpc>
              <a:defRPr sz="2000">
                <a:solidFill>
                  <a:srgbClr val="FAED4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“</a:t>
            </a:r>
            <a:r>
              <a:rPr>
                <a:solidFill>
                  <a:srgbClr val="FFFFFF"/>
                </a:solidFill>
              </a:rPr>
              <a:t>Love this crunchy treat! Helps me keep my weight down...great healthy snack.</a:t>
            </a:r>
            <a:r>
              <a:rPr>
                <a:solidFill>
                  <a:srgbClr val="FCEF50"/>
                </a:solidFill>
              </a:rPr>
              <a:t>”</a:t>
            </a:r>
          </a:p>
          <a:p>
            <a:pPr algn="ctr">
              <a:lnSpc>
                <a:spcPct val="80000"/>
              </a:lnSpc>
              <a:spcBef>
                <a:spcPts val="1000"/>
              </a:spcBef>
              <a:defRPr sz="2000">
                <a:solidFill>
                  <a:srgbClr val="F9ED4F"/>
                </a:solidFill>
                <a:latin typeface="Arial Black"/>
                <a:ea typeface="Arial Black"/>
                <a:cs typeface="Arial Black"/>
                <a:sym typeface="Arial Black"/>
              </a:defRPr>
            </a:pPr>
            <a:r>
              <a:t>- Connie H.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297;p11" descr="Google Shape;297;p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Google Shape;298;p11"/>
          <p:cNvSpPr txBox="1">
            <a:spLocks noGrp="1"/>
          </p:cNvSpPr>
          <p:nvPr>
            <p:ph type="body" idx="1"/>
          </p:nvPr>
        </p:nvSpPr>
        <p:spPr>
          <a:xfrm>
            <a:off x="520443" y="1343194"/>
            <a:ext cx="11697445" cy="6153453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Perfect Life Nutrition LLC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380 Saint Cloud Avenue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West Orange, NJ 07052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937-980-2298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www.pnuff.com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Dr. Juan Salinas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3"/>
              </a:rPr>
              <a:t>juan@pnuff.com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1200">
                <a:latin typeface="Times Roman"/>
                <a:ea typeface="Times Roman"/>
                <a:cs typeface="Times Roman"/>
                <a:sym typeface="Times Roman"/>
              </a:defRPr>
            </a:pP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100">
                <a:solidFill>
                  <a:srgbClr val="FFFFFF"/>
                </a:solidFill>
                <a:latin typeface="+mn-lt"/>
                <a:ea typeface="+mn-ea"/>
                <a:cs typeface="+mn-cs"/>
                <a:sym typeface="Arial"/>
              </a:defRPr>
            </a:pPr>
            <a:r>
              <a:t>Bryan Bootka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hlinkClick r:id="rId4"/>
              </a:rPr>
              <a:t>bryan@pnuff.com</a:t>
            </a:r>
            <a:r>
              <a:rPr u="none">
                <a:solidFill>
                  <a:srgbClr val="000000"/>
                </a:solidFill>
                <a:uFillTx/>
              </a:rPr>
              <a:t> </a:t>
            </a:r>
          </a:p>
        </p:txBody>
      </p:sp>
      <p:pic>
        <p:nvPicPr>
          <p:cNvPr id="335" name="Google Shape;299;p11" descr="Google Shape;299;p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813" y="5867720"/>
            <a:ext cx="2400303" cy="60960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Google Shape;300;p11" descr="Google Shape;300;p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465" y="5326060"/>
            <a:ext cx="1818688" cy="116396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Google Shape;301;p11" descr="Google Shape;301;p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5765" y="5405215"/>
            <a:ext cx="2184403" cy="221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60;p2" descr="Google Shape;60;p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65" y="219964"/>
            <a:ext cx="12210089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Google Shape;61;p2"/>
          <p:cNvSpPr txBox="1">
            <a:spLocks noGrp="1"/>
          </p:cNvSpPr>
          <p:nvPr>
            <p:ph type="body" sz="half" idx="1"/>
          </p:nvPr>
        </p:nvSpPr>
        <p:spPr>
          <a:xfrm>
            <a:off x="419991" y="1903922"/>
            <a:ext cx="11731134" cy="2236075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spcBef>
                <a:spcPts val="0"/>
              </a:spcBef>
              <a:buSzTx/>
              <a:buNone/>
              <a:defRPr sz="2100" b="1">
                <a:solidFill>
                  <a:srgbClr val="EC602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…are made to taste great without regard for nutrition. </a:t>
            </a:r>
          </a:p>
          <a:p>
            <a:pPr marL="0" indent="0">
              <a:lnSpc>
                <a:spcPct val="81000"/>
              </a:lnSpc>
              <a:spcBef>
                <a:spcPts val="0"/>
              </a:spcBef>
              <a:buSzTx/>
              <a:buNone/>
              <a:defRPr sz="2100" b="1">
                <a:solidFill>
                  <a:srgbClr val="EC6024"/>
                </a:solidFill>
                <a:latin typeface="Verdana"/>
                <a:ea typeface="Verdana"/>
                <a:cs typeface="Verdana"/>
                <a:sym typeface="Verdana"/>
              </a:defRPr>
            </a:pPr>
            <a:br/>
            <a:r>
              <a:t>That’s why Dr. Salinas created </a:t>
            </a:r>
            <a:r>
              <a:rPr u="sng"/>
              <a:t>P-nuff Crunch! </a:t>
            </a:r>
          </a:p>
          <a:p>
            <a:pPr marL="0" indent="0">
              <a:lnSpc>
                <a:spcPct val="81000"/>
              </a:lnSpc>
              <a:spcBef>
                <a:spcPts val="0"/>
              </a:spcBef>
              <a:buSzTx/>
              <a:buNone/>
              <a:defRPr sz="2100" b="1">
                <a:solidFill>
                  <a:srgbClr val="EC602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 u="sng"/>
          </a:p>
          <a:p>
            <a:pPr marL="0" indent="0">
              <a:lnSpc>
                <a:spcPct val="81000"/>
              </a:lnSpc>
              <a:spcBef>
                <a:spcPts val="0"/>
              </a:spcBef>
              <a:buSzTx/>
              <a:buNone/>
              <a:defRPr sz="2100" b="1">
                <a:solidFill>
                  <a:srgbClr val="EC602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A snack that’s both delicious and made from truly nutrient-packed ingredients</a:t>
            </a:r>
          </a:p>
          <a:p>
            <a:pPr marL="0" indent="0">
              <a:lnSpc>
                <a:spcPct val="81000"/>
              </a:lnSpc>
              <a:spcBef>
                <a:spcPts val="0"/>
              </a:spcBef>
              <a:buSzTx/>
              <a:buNone/>
              <a:defRPr sz="2100" b="1">
                <a:solidFill>
                  <a:srgbClr val="EC6024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  <a:p>
            <a:pPr marL="0" indent="0">
              <a:lnSpc>
                <a:spcPct val="81000"/>
              </a:lnSpc>
              <a:spcBef>
                <a:spcPts val="0"/>
              </a:spcBef>
              <a:buSzTx/>
              <a:buNone/>
              <a:defRPr sz="2100" b="1">
                <a:solidFill>
                  <a:srgbClr val="EC6024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So your customers can stay in shape, even when the cravings hit.</a:t>
            </a:r>
          </a:p>
        </p:txBody>
      </p:sp>
      <p:grpSp>
        <p:nvGrpSpPr>
          <p:cNvPr id="107" name="Picture 4"/>
          <p:cNvGrpSpPr/>
          <p:nvPr/>
        </p:nvGrpSpPr>
        <p:grpSpPr>
          <a:xfrm>
            <a:off x="5522386" y="4139996"/>
            <a:ext cx="3914351" cy="2897378"/>
            <a:chOff x="0" y="0"/>
            <a:chExt cx="3914350" cy="2897376"/>
          </a:xfrm>
        </p:grpSpPr>
        <p:sp>
          <p:nvSpPr>
            <p:cNvPr id="105" name="Rectangle"/>
            <p:cNvSpPr/>
            <p:nvPr/>
          </p:nvSpPr>
          <p:spPr>
            <a:xfrm rot="21104454" flipH="1">
              <a:off x="153983" y="246560"/>
              <a:ext cx="3606384" cy="2404257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pic>
          <p:nvPicPr>
            <p:cNvPr id="106" name="image5.jpeg" descr="image5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104454" flipH="1">
              <a:off x="153983" y="246560"/>
              <a:ext cx="3606384" cy="2404257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68;p3" descr="Google Shape;68;p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90" y="39319"/>
            <a:ext cx="12210090" cy="68580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2" name="Picture 2"/>
          <p:cNvGrpSpPr/>
          <p:nvPr/>
        </p:nvGrpSpPr>
        <p:grpSpPr>
          <a:xfrm>
            <a:off x="9515057" y="1804432"/>
            <a:ext cx="2676879" cy="3082042"/>
            <a:chOff x="0" y="0"/>
            <a:chExt cx="2676877" cy="3082041"/>
          </a:xfrm>
        </p:grpSpPr>
        <p:sp>
          <p:nvSpPr>
            <p:cNvPr id="110" name="Rectangle"/>
            <p:cNvSpPr/>
            <p:nvPr/>
          </p:nvSpPr>
          <p:spPr>
            <a:xfrm rot="21154330">
              <a:off x="171443" y="139101"/>
              <a:ext cx="2333992" cy="2803839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pic>
          <p:nvPicPr>
            <p:cNvPr id="111" name="image7.jpeg" descr="image7.jpeg"/>
            <p:cNvPicPr>
              <a:picLocks noChangeAspect="1"/>
            </p:cNvPicPr>
            <p:nvPr/>
          </p:nvPicPr>
          <p:blipFill>
            <a:blip r:embed="rId3"/>
            <a:srcRect l="11515" t="11291" r="44043" b="8622"/>
            <a:stretch>
              <a:fillRect/>
            </a:stretch>
          </p:blipFill>
          <p:spPr>
            <a:xfrm rot="21154330">
              <a:off x="171443" y="139101"/>
              <a:ext cx="2333992" cy="2803839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13" name="Google Shape;69;p3"/>
          <p:cNvSpPr txBox="1">
            <a:spLocks noGrp="1"/>
          </p:cNvSpPr>
          <p:nvPr>
            <p:ph type="body" idx="1"/>
          </p:nvPr>
        </p:nvSpPr>
        <p:spPr>
          <a:xfrm>
            <a:off x="199857" y="1548079"/>
            <a:ext cx="10082784" cy="3761842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spcBef>
                <a:spcPts val="0"/>
              </a:spcBef>
              <a:buSzTx/>
              <a:buNone/>
              <a:defRPr sz="2000" b="1">
                <a:solidFill>
                  <a:srgbClr val="EC6024"/>
                </a:solidFill>
              </a:defRPr>
            </a:pPr>
            <a:endParaRPr/>
          </a:p>
          <a:p>
            <a:pPr marL="0" indent="0" defTabSz="905255">
              <a:spcBef>
                <a:spcPts val="0"/>
              </a:spcBef>
              <a:buSzTx/>
              <a:buNone/>
              <a:defRPr sz="2000" b="1">
                <a:solidFill>
                  <a:srgbClr val="EC6024"/>
                </a:solidFill>
              </a:defRPr>
            </a:pPr>
            <a:r>
              <a:t>We believe reaching your fitness goals should  be fun and fulfilling. </a:t>
            </a:r>
            <a:endParaRPr sz="1700"/>
          </a:p>
          <a:p>
            <a:pPr marL="0" indent="0" defTabSz="905255">
              <a:spcBef>
                <a:spcPts val="0"/>
              </a:spcBef>
              <a:buSzTx/>
              <a:buNone/>
              <a:defRPr sz="2000" b="1">
                <a:solidFill>
                  <a:srgbClr val="EC6024"/>
                </a:solidFill>
              </a:defRPr>
            </a:pPr>
            <a:br>
              <a:rPr sz="1700"/>
            </a:br>
            <a:r>
              <a:t>As a Ph D in Food Science &amp; Sports Nutrition, and Natural Bodybuilder, Dr Juan, struggled with finding snacks that were nutritious and tasty. So, he decided to create a product  that would not only satisfy his midday craving but also provide the ingredients and nutrients his body needed to stay in shape.</a:t>
            </a:r>
          </a:p>
        </p:txBody>
      </p:sp>
      <p:pic>
        <p:nvPicPr>
          <p:cNvPr id="114" name="Picture 2" descr="Picture 2"/>
          <p:cNvPicPr>
            <a:picLocks noChangeAspect="1"/>
          </p:cNvPicPr>
          <p:nvPr/>
        </p:nvPicPr>
        <p:blipFill>
          <a:blip r:embed="rId4"/>
          <a:srcRect l="6610" t="28908" r="5510" b="22527"/>
          <a:stretch>
            <a:fillRect/>
          </a:stretch>
        </p:blipFill>
        <p:spPr>
          <a:xfrm>
            <a:off x="1122244" y="4892028"/>
            <a:ext cx="1853186" cy="1024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5819" y="4742617"/>
            <a:ext cx="1987470" cy="13229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4" descr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034" y="4742617"/>
            <a:ext cx="1816609" cy="13624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7" descr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847" y="3950372"/>
            <a:ext cx="9175275" cy="10851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74;p4" descr="Google Shape;74;p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0091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2" name="Picture 3"/>
          <p:cNvGrpSpPr/>
          <p:nvPr/>
        </p:nvGrpSpPr>
        <p:grpSpPr>
          <a:xfrm>
            <a:off x="2994874" y="4210229"/>
            <a:ext cx="2438925" cy="2438925"/>
            <a:chOff x="0" y="0"/>
            <a:chExt cx="2438923" cy="2438923"/>
          </a:xfrm>
        </p:grpSpPr>
        <p:sp>
          <p:nvSpPr>
            <p:cNvPr id="120" name="Square"/>
            <p:cNvSpPr/>
            <p:nvPr/>
          </p:nvSpPr>
          <p:spPr>
            <a:xfrm rot="21314907">
              <a:off x="89701" y="89701"/>
              <a:ext cx="2259522" cy="2259522"/>
            </a:xfrm>
            <a:prstGeom prst="rect">
              <a:avLst/>
            </a:pr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/>
            </a:p>
          </p:txBody>
        </p:sp>
        <p:pic>
          <p:nvPicPr>
            <p:cNvPr id="121" name="image13.png" descr="image1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314907">
              <a:off x="89701" y="89701"/>
              <a:ext cx="2259522" cy="2259522"/>
            </a:xfrm>
            <a:prstGeom prst="rect">
              <a:avLst/>
            </a:prstGeom>
            <a:ln w="88900" cap="sq">
              <a:solidFill>
                <a:srgbClr val="FFFFFF"/>
              </a:solidFill>
              <a:prstDash val="solid"/>
              <a:miter lim="800000"/>
            </a:ln>
            <a:effectLst>
              <a:outerShdw blurRad="50800" dist="18000" dir="5400000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123" name="Google Shape;75;p4"/>
          <p:cNvSpPr txBox="1">
            <a:spLocks noGrp="1"/>
          </p:cNvSpPr>
          <p:nvPr>
            <p:ph type="body" sz="half" idx="1"/>
          </p:nvPr>
        </p:nvSpPr>
        <p:spPr>
          <a:xfrm>
            <a:off x="436022" y="2050122"/>
            <a:ext cx="11319955" cy="238226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14350" indent="-514350">
              <a:spcBef>
                <a:spcPts val="0"/>
              </a:spcBef>
              <a:buClr>
                <a:srgbClr val="EC6024"/>
              </a:buClr>
              <a:buSzPts val="3200"/>
              <a:buFontTx/>
              <a:buAutoNum type="arabicParenR"/>
              <a:defRPr sz="3200" b="1">
                <a:solidFill>
                  <a:schemeClr val="accent2"/>
                </a:solidFill>
              </a:defRPr>
            </a:pPr>
            <a:r>
              <a:rPr dirty="0"/>
              <a:t>Crunchy and delicious: </a:t>
            </a:r>
            <a:r>
              <a:rPr sz="2400" b="0" dirty="0"/>
              <a:t>salty &amp; sweet peanut butter flavor with only </a:t>
            </a:r>
            <a:r>
              <a:rPr sz="2400" dirty="0"/>
              <a:t>130 calories per serving (28 pieces)</a:t>
            </a:r>
            <a:r>
              <a:rPr sz="2400" b="0" dirty="0"/>
              <a:t> </a:t>
            </a:r>
            <a:endParaRPr sz="2400" dirty="0"/>
          </a:p>
          <a:p>
            <a:pPr marL="514350" indent="-514350">
              <a:buClr>
                <a:srgbClr val="EC6024"/>
              </a:buClr>
              <a:buSzPts val="3200"/>
              <a:buFontTx/>
              <a:buAutoNum type="arabicParenR"/>
              <a:defRPr sz="3200" b="1">
                <a:solidFill>
                  <a:schemeClr val="accent2"/>
                </a:solidFill>
              </a:defRPr>
            </a:pPr>
            <a:r>
              <a:rPr dirty="0"/>
              <a:t>Complete</a:t>
            </a:r>
            <a:r>
              <a:rPr b="0" dirty="0"/>
              <a:t> </a:t>
            </a:r>
            <a:r>
              <a:rPr dirty="0"/>
              <a:t>plant protein (20g per bag): </a:t>
            </a:r>
            <a:r>
              <a:rPr sz="2400" b="0" dirty="0"/>
              <a:t>to build muscle and stay in shape</a:t>
            </a:r>
            <a:endParaRPr sz="2400" dirty="0">
              <a:solidFill>
                <a:srgbClr val="EC6024"/>
              </a:solidFill>
            </a:endParaRPr>
          </a:p>
          <a:p>
            <a:pPr marL="514350" indent="-514350">
              <a:buClr>
                <a:srgbClr val="EC6024"/>
              </a:buClr>
              <a:buSzPts val="3200"/>
              <a:buFontTx/>
              <a:buAutoNum type="arabicParenR"/>
              <a:defRPr sz="3200" b="1">
                <a:solidFill>
                  <a:schemeClr val="accent2"/>
                </a:solidFill>
              </a:defRPr>
            </a:pPr>
            <a:r>
              <a:rPr dirty="0"/>
              <a:t>Low </a:t>
            </a:r>
            <a:r>
              <a:rPr lang="en-US" dirty="0"/>
              <a:t>sugar and </a:t>
            </a:r>
            <a:r>
              <a:rPr dirty="0"/>
              <a:t>GI carbs</a:t>
            </a:r>
            <a:r>
              <a:rPr lang="en-US" dirty="0"/>
              <a:t> (1-3 g per serving), </a:t>
            </a:r>
            <a:r>
              <a:rPr dirty="0"/>
              <a:t>and </a:t>
            </a:r>
            <a:r>
              <a:rPr lang="en-US" dirty="0"/>
              <a:t>good source of </a:t>
            </a:r>
            <a:r>
              <a:rPr dirty="0"/>
              <a:t>fiber (3g per serving): </a:t>
            </a:r>
            <a:r>
              <a:rPr lang="en-US" sz="2400" b="0" dirty="0"/>
              <a:t>for longer lasting energy and feeling fully satisfied</a:t>
            </a:r>
            <a:endParaRPr sz="2400"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0"/>
            <a:ext cx="1221009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Text Placeholder 2"/>
          <p:cNvSpPr txBox="1">
            <a:spLocks noGrp="1"/>
          </p:cNvSpPr>
          <p:nvPr>
            <p:ph type="body" idx="1"/>
          </p:nvPr>
        </p:nvSpPr>
        <p:spPr>
          <a:xfrm>
            <a:off x="295275" y="2354261"/>
            <a:ext cx="10515600" cy="4351339"/>
          </a:xfrm>
          <a:prstGeom prst="rect">
            <a:avLst/>
          </a:prstGeom>
        </p:spPr>
        <p:txBody>
          <a:bodyPr/>
          <a:lstStyle/>
          <a:p>
            <a:pPr>
              <a:buSzPts val="3200"/>
              <a:defRPr sz="3200">
                <a:solidFill>
                  <a:schemeClr val="accent2"/>
                </a:solidFill>
              </a:defRPr>
            </a:pPr>
            <a:r>
              <a:t>Clean Plant- Based “Complete” proteins from Navy Beans, Peanuts and Brown Rice</a:t>
            </a:r>
          </a:p>
          <a:p>
            <a:pPr>
              <a:buSzPts val="3200"/>
              <a:defRPr sz="3200">
                <a:solidFill>
                  <a:schemeClr val="accent2"/>
                </a:solidFill>
              </a:defRPr>
            </a:pPr>
            <a:r>
              <a:t>Vegan and Gluten-free diets</a:t>
            </a:r>
          </a:p>
          <a:p>
            <a:pPr>
              <a:buSzPts val="3200"/>
              <a:defRPr sz="3200">
                <a:solidFill>
                  <a:schemeClr val="accent2"/>
                </a:solidFill>
              </a:defRPr>
            </a:pPr>
            <a:r>
              <a:t>Gut-Friendly – Naturally Prebiotic and low FODMAP</a:t>
            </a:r>
          </a:p>
          <a:p>
            <a:pPr>
              <a:buSzPts val="3200"/>
              <a:defRPr sz="3200">
                <a:solidFill>
                  <a:schemeClr val="accent2"/>
                </a:solidFill>
              </a:defRPr>
            </a:pPr>
            <a:r>
              <a:t>Reduced Sugar – 2-3g per serving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81;p5" descr="Google Shape;81;p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Google Shape;82;p5" descr="Google Shape;82;p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0000">
            <a:off x="6245169" y="633819"/>
            <a:ext cx="4231258" cy="4231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Google Shape;83;p5" descr="Google Shape;83;p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00000">
            <a:off x="2360913" y="582983"/>
            <a:ext cx="4332931" cy="4332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Google Shape;84;p5" descr="Google Shape;84;p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806" y="166974"/>
            <a:ext cx="4732881" cy="47328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89;p6" descr="background_5.jpg">
            <a:extLst>
              <a:ext uri="{FF2B5EF4-FFF2-40B4-BE49-F238E27FC236}">
                <a16:creationId xmlns:a16="http://schemas.microsoft.com/office/drawing/2014/main" id="{35699591-5C26-04FB-89F9-2CBD8162400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6579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90;p6"/>
          <p:cNvSpPr txBox="1"/>
          <p:nvPr/>
        </p:nvSpPr>
        <p:spPr>
          <a:xfrm>
            <a:off x="65536" y="1938465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77500" lnSpcReduction="20000"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Complete Protein*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Grams per Oz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Google Shape;91;p6"/>
          <p:cNvSpPr txBox="1"/>
          <p:nvPr/>
        </p:nvSpPr>
        <p:spPr>
          <a:xfrm>
            <a:off x="108622" y="1646365"/>
            <a:ext cx="1783306" cy="263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45000"/>
              </a:lnSpc>
              <a:defRPr sz="1100">
                <a:solidFill>
                  <a:srgbClr val="76C1B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4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76C1B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Active Lifestyle Support</a:t>
            </a:r>
          </a:p>
        </p:txBody>
      </p:sp>
      <p:pic>
        <p:nvPicPr>
          <p:cNvPr id="122" name="Google Shape;92;p6" descr="Google Shape;92;p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950" y="1454150"/>
            <a:ext cx="647700" cy="41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95;p6" descr="Google Shape;95;p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4390" y="1465437"/>
            <a:ext cx="673100" cy="43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97;p6" descr="Google Shape;97;p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4051" y="1426913"/>
            <a:ext cx="647700" cy="368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Google Shape;100;p6" descr="Google Shape;100;p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6050" y="1409700"/>
            <a:ext cx="546100" cy="406400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101;p6"/>
          <p:cNvSpPr txBox="1"/>
          <p:nvPr/>
        </p:nvSpPr>
        <p:spPr>
          <a:xfrm>
            <a:off x="2250018" y="1926045"/>
            <a:ext cx="175045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defRPr sz="1200">
                <a:solidFill>
                  <a:srgbClr val="DC69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| 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</a:t>
            </a:r>
          </a:p>
        </p:txBody>
      </p:sp>
      <p:sp>
        <p:nvSpPr>
          <p:cNvPr id="132" name="Google Shape;102;p6"/>
          <p:cNvSpPr txBox="1"/>
          <p:nvPr/>
        </p:nvSpPr>
        <p:spPr>
          <a:xfrm>
            <a:off x="65536" y="2281365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Primary Ingredients</a:t>
            </a:r>
          </a:p>
        </p:txBody>
      </p:sp>
      <p:sp>
        <p:nvSpPr>
          <p:cNvPr id="133" name="Google Shape;103;p6"/>
          <p:cNvSpPr txBox="1"/>
          <p:nvPr/>
        </p:nvSpPr>
        <p:spPr>
          <a:xfrm>
            <a:off x="2304584" y="2296744"/>
            <a:ext cx="1182531" cy="482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Navy Beans, </a:t>
            </a:r>
            <a:b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</a:b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Peanuts, Rice</a:t>
            </a:r>
          </a:p>
        </p:txBody>
      </p:sp>
      <p:sp>
        <p:nvSpPr>
          <p:cNvPr id="136" name="Google Shape;106;p6"/>
          <p:cNvSpPr txBox="1"/>
          <p:nvPr/>
        </p:nvSpPr>
        <p:spPr>
          <a:xfrm>
            <a:off x="5830596" y="1948154"/>
            <a:ext cx="1027611" cy="326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defRPr sz="1200">
                <a:solidFill>
                  <a:srgbClr val="DC69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| 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</a:t>
            </a:r>
          </a:p>
        </p:txBody>
      </p:sp>
      <p:sp>
        <p:nvSpPr>
          <p:cNvPr id="137" name="Google Shape;107;p6"/>
          <p:cNvSpPr txBox="1"/>
          <p:nvPr/>
        </p:nvSpPr>
        <p:spPr>
          <a:xfrm>
            <a:off x="5974642" y="2338188"/>
            <a:ext cx="937912" cy="4304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77500" lnSpcReduction="20000"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Cassava flour, Pea Protein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38" name="Google Shape;108;p6"/>
          <p:cNvSpPr txBox="1"/>
          <p:nvPr/>
        </p:nvSpPr>
        <p:spPr>
          <a:xfrm>
            <a:off x="7168937" y="1970508"/>
            <a:ext cx="958302" cy="257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defRPr sz="1200">
                <a:solidFill>
                  <a:srgbClr val="DC69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Yes | </a:t>
            </a:r>
            <a:r>
              <a:rPr lang="en-US" kern="1200" dirty="0">
                <a:latin typeface="Calibri" panose="020F0502020204030204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</a:t>
            </a:r>
          </a:p>
        </p:txBody>
      </p:sp>
      <p:sp>
        <p:nvSpPr>
          <p:cNvPr id="139" name="Google Shape;109;p6"/>
          <p:cNvSpPr txBox="1"/>
          <p:nvPr/>
        </p:nvSpPr>
        <p:spPr>
          <a:xfrm>
            <a:off x="7016607" y="2301736"/>
            <a:ext cx="1182531" cy="58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defRPr sz="11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Pea, Brown Rice, Navy Beans</a:t>
            </a:r>
          </a:p>
        </p:txBody>
      </p:sp>
      <p:sp>
        <p:nvSpPr>
          <p:cNvPr id="142" name="Google Shape;112;p6"/>
          <p:cNvSpPr txBox="1"/>
          <p:nvPr/>
        </p:nvSpPr>
        <p:spPr>
          <a:xfrm>
            <a:off x="8599751" y="1942978"/>
            <a:ext cx="927100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defRPr sz="1200">
                <a:solidFill>
                  <a:srgbClr val="DC69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| 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</a:t>
            </a:r>
          </a:p>
        </p:txBody>
      </p:sp>
      <p:sp>
        <p:nvSpPr>
          <p:cNvPr id="143" name="Google Shape;113;p6"/>
          <p:cNvSpPr txBox="1"/>
          <p:nvPr/>
        </p:nvSpPr>
        <p:spPr>
          <a:xfrm>
            <a:off x="8634287" y="2376556"/>
            <a:ext cx="841020" cy="368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t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Sorghum</a:t>
            </a:r>
          </a:p>
        </p:txBody>
      </p:sp>
      <p:sp>
        <p:nvSpPr>
          <p:cNvPr id="148" name="Google Shape;118;p6"/>
          <p:cNvSpPr txBox="1"/>
          <p:nvPr/>
        </p:nvSpPr>
        <p:spPr>
          <a:xfrm>
            <a:off x="10111819" y="1944815"/>
            <a:ext cx="927102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defRPr sz="1200">
                <a:solidFill>
                  <a:srgbClr val="DC69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| 3gm</a:t>
            </a:r>
          </a:p>
        </p:txBody>
      </p:sp>
      <p:sp>
        <p:nvSpPr>
          <p:cNvPr id="149" name="Google Shape;119;p6"/>
          <p:cNvSpPr txBox="1"/>
          <p:nvPr/>
        </p:nvSpPr>
        <p:spPr>
          <a:xfrm>
            <a:off x="9964722" y="2381016"/>
            <a:ext cx="958913" cy="451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t">
            <a:normAutofit/>
          </a:bodyPr>
          <a:lstStyle>
            <a:lvl1pPr algn="ctr">
              <a:defRPr sz="11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Rice, Sweet Potatoes</a:t>
            </a:r>
          </a:p>
        </p:txBody>
      </p:sp>
      <p:sp>
        <p:nvSpPr>
          <p:cNvPr id="150" name="Google Shape;120;p6"/>
          <p:cNvSpPr txBox="1"/>
          <p:nvPr/>
        </p:nvSpPr>
        <p:spPr>
          <a:xfrm>
            <a:off x="108622" y="2719664"/>
            <a:ext cx="1638887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50000"/>
              </a:lnSpc>
              <a:defRPr sz="1300">
                <a:solidFill>
                  <a:srgbClr val="76C1B5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1" i="0" u="none" strike="noStrike" kern="1200" cap="none" spc="0" normalizeH="0" baseline="0" noProof="0" dirty="0">
              <a:ln>
                <a:noFill/>
              </a:ln>
              <a:solidFill>
                <a:srgbClr val="76C1B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1" name="Google Shape;121;p6"/>
          <p:cNvSpPr txBox="1"/>
          <p:nvPr/>
        </p:nvSpPr>
        <p:spPr>
          <a:xfrm>
            <a:off x="101368" y="3367443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Gut Friendly</a:t>
            </a:r>
          </a:p>
        </p:txBody>
      </p:sp>
      <p:sp>
        <p:nvSpPr>
          <p:cNvPr id="152" name="Google Shape;122;p6"/>
          <p:cNvSpPr txBox="1"/>
          <p:nvPr/>
        </p:nvSpPr>
        <p:spPr>
          <a:xfrm>
            <a:off x="78373" y="3862082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Vegan</a:t>
            </a:r>
          </a:p>
        </p:txBody>
      </p:sp>
      <p:sp>
        <p:nvSpPr>
          <p:cNvPr id="153" name="Google Shape;123;p6"/>
          <p:cNvSpPr txBox="1"/>
          <p:nvPr/>
        </p:nvSpPr>
        <p:spPr>
          <a:xfrm>
            <a:off x="26202" y="4323276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Good Source of Fiber</a:t>
            </a:r>
          </a:p>
        </p:txBody>
      </p:sp>
      <p:sp>
        <p:nvSpPr>
          <p:cNvPr id="154" name="Google Shape;124;p6"/>
          <p:cNvSpPr txBox="1"/>
          <p:nvPr/>
        </p:nvSpPr>
        <p:spPr>
          <a:xfrm>
            <a:off x="59735" y="4859870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Gluten Free</a:t>
            </a:r>
          </a:p>
        </p:txBody>
      </p:sp>
      <p:sp>
        <p:nvSpPr>
          <p:cNvPr id="156" name="Google Shape;126;p6"/>
          <p:cNvSpPr txBox="1"/>
          <p:nvPr/>
        </p:nvSpPr>
        <p:spPr>
          <a:xfrm>
            <a:off x="101368" y="5402231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r>
              <a:rPr lang="en-US" dirty="0"/>
              <a:t>Non GMO</a:t>
            </a:r>
          </a:p>
        </p:txBody>
      </p:sp>
      <p:sp>
        <p:nvSpPr>
          <p:cNvPr id="157" name="Google Shape;127;p6"/>
          <p:cNvSpPr txBox="1"/>
          <p:nvPr/>
        </p:nvSpPr>
        <p:spPr>
          <a:xfrm>
            <a:off x="103636" y="5884142"/>
            <a:ext cx="188107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Dairy Free</a:t>
            </a:r>
          </a:p>
        </p:txBody>
      </p:sp>
      <p:sp>
        <p:nvSpPr>
          <p:cNvPr id="158" name="Google Shape;128;p6"/>
          <p:cNvSpPr txBox="1"/>
          <p:nvPr/>
        </p:nvSpPr>
        <p:spPr>
          <a:xfrm>
            <a:off x="103636" y="6334992"/>
            <a:ext cx="1881079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Kosher</a:t>
            </a:r>
          </a:p>
        </p:txBody>
      </p:sp>
      <p:sp>
        <p:nvSpPr>
          <p:cNvPr id="160" name="Google Shape;130;p6"/>
          <p:cNvSpPr txBox="1"/>
          <p:nvPr/>
        </p:nvSpPr>
        <p:spPr>
          <a:xfrm>
            <a:off x="6061970" y="3430539"/>
            <a:ext cx="756428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61" name="Google Shape;131;p6"/>
          <p:cNvSpPr txBox="1"/>
          <p:nvPr/>
        </p:nvSpPr>
        <p:spPr>
          <a:xfrm>
            <a:off x="7341238" y="3407700"/>
            <a:ext cx="727348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63" name="Google Shape;133;p6"/>
          <p:cNvSpPr txBox="1"/>
          <p:nvPr/>
        </p:nvSpPr>
        <p:spPr>
          <a:xfrm>
            <a:off x="8673297" y="3396953"/>
            <a:ext cx="733408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66" name="Google Shape;136;p6"/>
          <p:cNvSpPr txBox="1"/>
          <p:nvPr/>
        </p:nvSpPr>
        <p:spPr>
          <a:xfrm>
            <a:off x="10131204" y="3353911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67" name="Google Shape;137;p6"/>
          <p:cNvSpPr txBox="1"/>
          <p:nvPr/>
        </p:nvSpPr>
        <p:spPr>
          <a:xfrm>
            <a:off x="2867410" y="3882569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69" name="Google Shape;139;p6"/>
          <p:cNvSpPr txBox="1"/>
          <p:nvPr/>
        </p:nvSpPr>
        <p:spPr>
          <a:xfrm>
            <a:off x="6177719" y="3887534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70" name="Google Shape;140;p6"/>
          <p:cNvSpPr txBox="1"/>
          <p:nvPr/>
        </p:nvSpPr>
        <p:spPr>
          <a:xfrm>
            <a:off x="7431862" y="3862837"/>
            <a:ext cx="546100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72" name="Google Shape;142;p6"/>
          <p:cNvSpPr txBox="1"/>
          <p:nvPr/>
        </p:nvSpPr>
        <p:spPr>
          <a:xfrm>
            <a:off x="8732458" y="3866897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75" name="Google Shape;145;p6"/>
          <p:cNvSpPr txBox="1"/>
          <p:nvPr/>
        </p:nvSpPr>
        <p:spPr>
          <a:xfrm>
            <a:off x="10282018" y="3861121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76" name="Google Shape;146;p6"/>
          <p:cNvSpPr txBox="1"/>
          <p:nvPr/>
        </p:nvSpPr>
        <p:spPr>
          <a:xfrm>
            <a:off x="2859323" y="4346817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78" name="Google Shape;148;p6"/>
          <p:cNvSpPr txBox="1"/>
          <p:nvPr/>
        </p:nvSpPr>
        <p:spPr>
          <a:xfrm>
            <a:off x="6054055" y="4352836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79" name="Google Shape;149;p6"/>
          <p:cNvSpPr txBox="1"/>
          <p:nvPr/>
        </p:nvSpPr>
        <p:spPr>
          <a:xfrm>
            <a:off x="7394367" y="4372859"/>
            <a:ext cx="546100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81" name="Google Shape;151;p6"/>
          <p:cNvSpPr txBox="1"/>
          <p:nvPr/>
        </p:nvSpPr>
        <p:spPr>
          <a:xfrm>
            <a:off x="8651934" y="4348386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84" name="Google Shape;154;p6"/>
          <p:cNvSpPr txBox="1"/>
          <p:nvPr/>
        </p:nvSpPr>
        <p:spPr>
          <a:xfrm>
            <a:off x="10181346" y="4341050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86" name="Google Shape;156;p6"/>
          <p:cNvSpPr txBox="1"/>
          <p:nvPr/>
        </p:nvSpPr>
        <p:spPr>
          <a:xfrm>
            <a:off x="2837448" y="4858353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pic>
        <p:nvPicPr>
          <p:cNvPr id="188" name="Google Shape;158;p6" descr="Google Shape;158;p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8351" y="4807231"/>
            <a:ext cx="368300" cy="317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159;p6"/>
          <p:cNvSpPr txBox="1"/>
          <p:nvPr/>
        </p:nvSpPr>
        <p:spPr>
          <a:xfrm>
            <a:off x="6126325" y="4886463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90" name="Google Shape;160;p6"/>
          <p:cNvSpPr txBox="1"/>
          <p:nvPr/>
        </p:nvSpPr>
        <p:spPr>
          <a:xfrm>
            <a:off x="7396479" y="4867023"/>
            <a:ext cx="546100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pic>
        <p:nvPicPr>
          <p:cNvPr id="191" name="Google Shape;161;p6" descr="Google Shape;161;p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3415" y="4829468"/>
            <a:ext cx="304802" cy="330202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Google Shape;176;p6"/>
          <p:cNvSpPr txBox="1"/>
          <p:nvPr/>
        </p:nvSpPr>
        <p:spPr>
          <a:xfrm>
            <a:off x="2778711" y="5364641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209" name="Google Shape;179;p6"/>
          <p:cNvSpPr txBox="1"/>
          <p:nvPr/>
        </p:nvSpPr>
        <p:spPr>
          <a:xfrm>
            <a:off x="8661651" y="5394554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/>
              <a:t>Yes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211" name="Google Shape;181;p6"/>
          <p:cNvSpPr txBox="1"/>
          <p:nvPr/>
        </p:nvSpPr>
        <p:spPr>
          <a:xfrm>
            <a:off x="10197156" y="5406019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212" name="Google Shape;182;p6"/>
          <p:cNvSpPr txBox="1"/>
          <p:nvPr/>
        </p:nvSpPr>
        <p:spPr>
          <a:xfrm>
            <a:off x="2883874" y="5829744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214" name="Google Shape;184;p6"/>
          <p:cNvSpPr txBox="1"/>
          <p:nvPr/>
        </p:nvSpPr>
        <p:spPr>
          <a:xfrm>
            <a:off x="6065139" y="5879201"/>
            <a:ext cx="756428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215" name="Google Shape;185;p6"/>
          <p:cNvSpPr txBox="1"/>
          <p:nvPr/>
        </p:nvSpPr>
        <p:spPr>
          <a:xfrm>
            <a:off x="7229660" y="5866662"/>
            <a:ext cx="756427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217" name="Google Shape;187;p6"/>
          <p:cNvSpPr txBox="1"/>
          <p:nvPr/>
        </p:nvSpPr>
        <p:spPr>
          <a:xfrm>
            <a:off x="8766815" y="5834731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220" name="Google Shape;190;p6"/>
          <p:cNvSpPr txBox="1"/>
          <p:nvPr/>
        </p:nvSpPr>
        <p:spPr>
          <a:xfrm>
            <a:off x="10231394" y="5836568"/>
            <a:ext cx="756428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pic>
        <p:nvPicPr>
          <p:cNvPr id="221" name="Google Shape;191;p6" descr="Google Shape;191;p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1824" y="6300825"/>
            <a:ext cx="330202" cy="292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Google Shape;193;p6" descr="Google Shape;193;p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0165" y="6298988"/>
            <a:ext cx="330202" cy="29210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Google Shape;194;p6"/>
          <p:cNvSpPr txBox="1"/>
          <p:nvPr/>
        </p:nvSpPr>
        <p:spPr>
          <a:xfrm>
            <a:off x="6170302" y="6361512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225" name="Google Shape;195;p6"/>
          <p:cNvSpPr txBox="1"/>
          <p:nvPr/>
        </p:nvSpPr>
        <p:spPr>
          <a:xfrm>
            <a:off x="7221534" y="6329600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229" name="Google Shape;199;p6"/>
          <p:cNvSpPr txBox="1"/>
          <p:nvPr/>
        </p:nvSpPr>
        <p:spPr>
          <a:xfrm>
            <a:off x="10335021" y="6329355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230" name="Google Shape;200;p6"/>
          <p:cNvSpPr/>
          <p:nvPr/>
        </p:nvSpPr>
        <p:spPr>
          <a:xfrm flipV="1">
            <a:off x="4026353" y="1430695"/>
            <a:ext cx="1" cy="5256462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1" name="Google Shape;201;p6"/>
          <p:cNvSpPr/>
          <p:nvPr/>
        </p:nvSpPr>
        <p:spPr>
          <a:xfrm flipV="1">
            <a:off x="5742263" y="1444563"/>
            <a:ext cx="1" cy="5256462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2" name="Google Shape;202;p6"/>
          <p:cNvSpPr/>
          <p:nvPr/>
        </p:nvSpPr>
        <p:spPr>
          <a:xfrm flipV="1">
            <a:off x="1913032" y="1425682"/>
            <a:ext cx="1" cy="525646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Google Shape;203;p6"/>
          <p:cNvSpPr/>
          <p:nvPr/>
        </p:nvSpPr>
        <p:spPr>
          <a:xfrm>
            <a:off x="138904" y="2277983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4" name="Google Shape;204;p6"/>
          <p:cNvSpPr/>
          <p:nvPr/>
        </p:nvSpPr>
        <p:spPr>
          <a:xfrm>
            <a:off x="112583" y="3306428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" name="Google Shape;205;p6"/>
          <p:cNvSpPr/>
          <p:nvPr/>
        </p:nvSpPr>
        <p:spPr>
          <a:xfrm>
            <a:off x="112583" y="3768994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6" name="Google Shape;206;p6"/>
          <p:cNvSpPr/>
          <p:nvPr/>
        </p:nvSpPr>
        <p:spPr>
          <a:xfrm>
            <a:off x="112583" y="4258104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7" name="Google Shape;207;p6"/>
          <p:cNvSpPr/>
          <p:nvPr/>
        </p:nvSpPr>
        <p:spPr>
          <a:xfrm>
            <a:off x="112583" y="4729408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8" name="Google Shape;208;p6"/>
          <p:cNvSpPr txBox="1"/>
          <p:nvPr/>
        </p:nvSpPr>
        <p:spPr>
          <a:xfrm>
            <a:off x="2835012" y="3421925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239" name="Google Shape;209;p6"/>
          <p:cNvSpPr/>
          <p:nvPr/>
        </p:nvSpPr>
        <p:spPr>
          <a:xfrm>
            <a:off x="112583" y="5272373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0" name="Google Shape;210;p6"/>
          <p:cNvSpPr/>
          <p:nvPr/>
        </p:nvSpPr>
        <p:spPr>
          <a:xfrm>
            <a:off x="112583" y="5752470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Google Shape;211;p6"/>
          <p:cNvSpPr/>
          <p:nvPr/>
        </p:nvSpPr>
        <p:spPr>
          <a:xfrm>
            <a:off x="101368" y="6191985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2" name="Google Shape;212;p6"/>
          <p:cNvSpPr/>
          <p:nvPr/>
        </p:nvSpPr>
        <p:spPr>
          <a:xfrm flipV="1">
            <a:off x="7117480" y="1449257"/>
            <a:ext cx="1" cy="5256462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3" name="Google Shape;213;p6"/>
          <p:cNvSpPr/>
          <p:nvPr/>
        </p:nvSpPr>
        <p:spPr>
          <a:xfrm flipV="1">
            <a:off x="8314947" y="1444563"/>
            <a:ext cx="2" cy="5256462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7" name="Google Shape;217;p6"/>
          <p:cNvSpPr/>
          <p:nvPr/>
        </p:nvSpPr>
        <p:spPr>
          <a:xfrm flipV="1">
            <a:off x="9844361" y="1425682"/>
            <a:ext cx="1" cy="5256462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Google Shape;204;p6">
            <a:extLst>
              <a:ext uri="{FF2B5EF4-FFF2-40B4-BE49-F238E27FC236}">
                <a16:creationId xmlns:a16="http://schemas.microsoft.com/office/drawing/2014/main" id="{C91F06C5-D873-CE3E-35F7-4218C73E4BEE}"/>
              </a:ext>
            </a:extLst>
          </p:cNvPr>
          <p:cNvSpPr/>
          <p:nvPr/>
        </p:nvSpPr>
        <p:spPr>
          <a:xfrm>
            <a:off x="185910" y="2815694"/>
            <a:ext cx="10751864" cy="1"/>
          </a:xfrm>
          <a:prstGeom prst="line">
            <a:avLst/>
          </a:prstGeom>
          <a:ln w="12700">
            <a:solidFill>
              <a:srgbClr val="DB6938"/>
            </a:solidFill>
            <a:miter lim="8000"/>
          </a:ln>
        </p:spPr>
        <p:txBody>
          <a:bodyPr lIns="0" tIns="0" rIns="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Image result for lesser evil logo">
            <a:extLst>
              <a:ext uri="{FF2B5EF4-FFF2-40B4-BE49-F238E27FC236}">
                <a16:creationId xmlns:a16="http://schemas.microsoft.com/office/drawing/2014/main" id="{91E48AF1-1EB4-0ABC-A07F-0B4582F2A8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9" t="17929" r="27376" b="19215"/>
          <a:stretch/>
        </p:blipFill>
        <p:spPr bwMode="auto">
          <a:xfrm>
            <a:off x="6140001" y="1481265"/>
            <a:ext cx="66198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2AF274-F4F2-7FDB-4136-222DE531E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118" y="1508065"/>
            <a:ext cx="914400" cy="2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oogle Shape;158;p6" descr="Google Shape;158;p6">
            <a:extLst>
              <a:ext uri="{FF2B5EF4-FFF2-40B4-BE49-F238E27FC236}">
                <a16:creationId xmlns:a16="http://schemas.microsoft.com/office/drawing/2014/main" id="{42355512-F99C-9317-7843-C9BE345FAF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5503" y="4839375"/>
            <a:ext cx="368300" cy="317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5FA5BBE7-7DE0-E4B1-8438-526D21E9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56" y="381695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46;p6">
            <a:extLst>
              <a:ext uri="{FF2B5EF4-FFF2-40B4-BE49-F238E27FC236}">
                <a16:creationId xmlns:a16="http://schemas.microsoft.com/office/drawing/2014/main" id="{FA0C543C-E731-06ED-FF14-391B34C27830}"/>
              </a:ext>
            </a:extLst>
          </p:cNvPr>
          <p:cNvSpPr txBox="1"/>
          <p:nvPr/>
        </p:nvSpPr>
        <p:spPr>
          <a:xfrm>
            <a:off x="4528880" y="4366426"/>
            <a:ext cx="546102" cy="285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2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</a:p>
        </p:txBody>
      </p:sp>
      <p:sp>
        <p:nvSpPr>
          <p:cNvPr id="10" name="Google Shape;106;p6">
            <a:extLst>
              <a:ext uri="{FF2B5EF4-FFF2-40B4-BE49-F238E27FC236}">
                <a16:creationId xmlns:a16="http://schemas.microsoft.com/office/drawing/2014/main" id="{61B90418-0E7F-6DA2-3BD6-335AEEFBCBEE}"/>
              </a:ext>
            </a:extLst>
          </p:cNvPr>
          <p:cNvSpPr txBox="1"/>
          <p:nvPr/>
        </p:nvSpPr>
        <p:spPr>
          <a:xfrm>
            <a:off x="4059935" y="1901914"/>
            <a:ext cx="175045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lnSpc>
                <a:spcPct val="90000"/>
              </a:lnSpc>
              <a:defRPr sz="1200">
                <a:solidFill>
                  <a:srgbClr val="DC6939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| </a:t>
            </a:r>
            <a:r>
              <a:rPr lang="en-US" kern="1200" dirty="0">
                <a:latin typeface="Calibri" panose="020F0502020204030204"/>
              </a:rPr>
              <a:t>4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</a:t>
            </a:r>
          </a:p>
        </p:txBody>
      </p:sp>
      <p:sp>
        <p:nvSpPr>
          <p:cNvPr id="11" name="Google Shape;109;p6">
            <a:extLst>
              <a:ext uri="{FF2B5EF4-FFF2-40B4-BE49-F238E27FC236}">
                <a16:creationId xmlns:a16="http://schemas.microsoft.com/office/drawing/2014/main" id="{A215ED4F-2CD1-7DFE-3766-7691008DAEC1}"/>
              </a:ext>
            </a:extLst>
          </p:cNvPr>
          <p:cNvSpPr txBox="1"/>
          <p:nvPr/>
        </p:nvSpPr>
        <p:spPr>
          <a:xfrm>
            <a:off x="4268779" y="2293348"/>
            <a:ext cx="1058152" cy="583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92500"/>
          </a:bodyPr>
          <a:lstStyle>
            <a:lvl1pPr algn="ctr">
              <a:lnSpc>
                <a:spcPct val="90000"/>
              </a:lnSpc>
              <a:defRPr sz="11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Chickpeas, Rice, Tapioca. Yellow Peas</a:t>
            </a:r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2" name="Google Shape;130;p6">
            <a:extLst>
              <a:ext uri="{FF2B5EF4-FFF2-40B4-BE49-F238E27FC236}">
                <a16:creationId xmlns:a16="http://schemas.microsoft.com/office/drawing/2014/main" id="{BB8DEF7A-4C8F-14B7-E3D8-ACAE07533072}"/>
              </a:ext>
            </a:extLst>
          </p:cNvPr>
          <p:cNvSpPr txBox="1"/>
          <p:nvPr/>
        </p:nvSpPr>
        <p:spPr>
          <a:xfrm>
            <a:off x="4407083" y="3439530"/>
            <a:ext cx="756428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14" name="Google Shape;184;p6">
            <a:extLst>
              <a:ext uri="{FF2B5EF4-FFF2-40B4-BE49-F238E27FC236}">
                <a16:creationId xmlns:a16="http://schemas.microsoft.com/office/drawing/2014/main" id="{47ECED2A-7EA7-F474-8F93-C9BD3FE9042D}"/>
              </a:ext>
            </a:extLst>
          </p:cNvPr>
          <p:cNvSpPr txBox="1"/>
          <p:nvPr/>
        </p:nvSpPr>
        <p:spPr>
          <a:xfrm>
            <a:off x="4464043" y="5860307"/>
            <a:ext cx="756428" cy="2947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Yes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Verdana"/>
              <a:ea typeface="Verdana"/>
              <a:sym typeface="Verdana"/>
            </a:endParaRPr>
          </a:p>
        </p:txBody>
      </p:sp>
      <p:sp>
        <p:nvSpPr>
          <p:cNvPr id="15" name="Google Shape;195;p6">
            <a:extLst>
              <a:ext uri="{FF2B5EF4-FFF2-40B4-BE49-F238E27FC236}">
                <a16:creationId xmlns:a16="http://schemas.microsoft.com/office/drawing/2014/main" id="{DF506EF7-907B-8F43-AF42-DC48CC8C053A}"/>
              </a:ext>
            </a:extLst>
          </p:cNvPr>
          <p:cNvSpPr txBox="1"/>
          <p:nvPr/>
        </p:nvSpPr>
        <p:spPr>
          <a:xfrm>
            <a:off x="4489012" y="6347798"/>
            <a:ext cx="756428" cy="29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 algn="ctr">
              <a:defRPr sz="1300">
                <a:solidFill>
                  <a:srgbClr val="DC6939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Verdana"/>
                <a:ea typeface="Verdana"/>
                <a:sym typeface="Verdana"/>
              </a:rPr>
              <a:t>No</a:t>
            </a:r>
          </a:p>
        </p:txBody>
      </p:sp>
      <p:sp>
        <p:nvSpPr>
          <p:cNvPr id="7" name="Google Shape;121;p6">
            <a:extLst>
              <a:ext uri="{FF2B5EF4-FFF2-40B4-BE49-F238E27FC236}">
                <a16:creationId xmlns:a16="http://schemas.microsoft.com/office/drawing/2014/main" id="{B9F7B89F-B46E-1076-81ED-D95E0D958FDB}"/>
              </a:ext>
            </a:extLst>
          </p:cNvPr>
          <p:cNvSpPr txBox="1"/>
          <p:nvPr/>
        </p:nvSpPr>
        <p:spPr>
          <a:xfrm>
            <a:off x="125896" y="2927602"/>
            <a:ext cx="1881079" cy="279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1200" dirty="0">
                <a:latin typeface="Calibri" panose="020F0502020204030204"/>
              </a:rPr>
              <a:t>Flavor Varieties</a:t>
            </a: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Google Shape;121;p6">
            <a:extLst>
              <a:ext uri="{FF2B5EF4-FFF2-40B4-BE49-F238E27FC236}">
                <a16:creationId xmlns:a16="http://schemas.microsoft.com/office/drawing/2014/main" id="{86F236E5-DCDF-DDF3-9235-5E95D2C37729}"/>
              </a:ext>
            </a:extLst>
          </p:cNvPr>
          <p:cNvSpPr txBox="1"/>
          <p:nvPr/>
        </p:nvSpPr>
        <p:spPr>
          <a:xfrm>
            <a:off x="2084494" y="2857488"/>
            <a:ext cx="1967736" cy="448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85000" lnSpcReduction="10000"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Peanut, Cocoa, Cinnamon,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1200" dirty="0">
                <a:latin typeface="Calibri" panose="020F0502020204030204"/>
              </a:rPr>
              <a:t>BBQ, Vegan Cheddar Jalapeno</a:t>
            </a:r>
            <a:endParaRPr kumimoji="0" lang="en-US" sz="1300" b="1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Google Shape;121;p6">
            <a:extLst>
              <a:ext uri="{FF2B5EF4-FFF2-40B4-BE49-F238E27FC236}">
                <a16:creationId xmlns:a16="http://schemas.microsoft.com/office/drawing/2014/main" id="{65051709-B243-A2A8-2D82-5B8906797147}"/>
              </a:ext>
            </a:extLst>
          </p:cNvPr>
          <p:cNvSpPr txBox="1"/>
          <p:nvPr/>
        </p:nvSpPr>
        <p:spPr>
          <a:xfrm>
            <a:off x="4120295" y="2890883"/>
            <a:ext cx="1638621" cy="44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/>
              </a:rPr>
              <a:t>Vegan white Cheddar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DC693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Nacho, Siracha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Google Shape;121;p6">
            <a:extLst>
              <a:ext uri="{FF2B5EF4-FFF2-40B4-BE49-F238E27FC236}">
                <a16:creationId xmlns:a16="http://schemas.microsoft.com/office/drawing/2014/main" id="{BB0EEBCF-A164-3322-8C8A-7D55188B7891}"/>
              </a:ext>
            </a:extLst>
          </p:cNvPr>
          <p:cNvSpPr txBox="1"/>
          <p:nvPr/>
        </p:nvSpPr>
        <p:spPr>
          <a:xfrm>
            <a:off x="5723288" y="2862473"/>
            <a:ext cx="1445650" cy="44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77500" lnSpcReduction="20000"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/>
              </a:rPr>
              <a:t>Spicy salsa, sour cream and onion, Himalayan pink salt, fiery hot, vegan cheese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Google Shape;121;p6">
            <a:extLst>
              <a:ext uri="{FF2B5EF4-FFF2-40B4-BE49-F238E27FC236}">
                <a16:creationId xmlns:a16="http://schemas.microsoft.com/office/drawing/2014/main" id="{F0DED3B4-7288-85E4-222B-1CE82E8BBAEE}"/>
              </a:ext>
            </a:extLst>
          </p:cNvPr>
          <p:cNvSpPr txBox="1"/>
          <p:nvPr/>
        </p:nvSpPr>
        <p:spPr>
          <a:xfrm>
            <a:off x="7134132" y="2823931"/>
            <a:ext cx="1197467" cy="44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85000" lnSpcReduction="20000"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/>
              </a:rPr>
              <a:t>Cheddar cheese, red pepper, </a:t>
            </a:r>
            <a:r>
              <a:rPr lang="en-US" sz="1200" kern="1200" dirty="0" err="1">
                <a:latin typeface="Calibri" panose="020F0502020204030204"/>
              </a:rPr>
              <a:t>cameralized</a:t>
            </a:r>
            <a:r>
              <a:rPr lang="en-US" sz="1200" kern="1200" dirty="0">
                <a:latin typeface="Calibri" panose="020F0502020204030204"/>
              </a:rPr>
              <a:t> onion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Google Shape;121;p6">
            <a:extLst>
              <a:ext uri="{FF2B5EF4-FFF2-40B4-BE49-F238E27FC236}">
                <a16:creationId xmlns:a16="http://schemas.microsoft.com/office/drawing/2014/main" id="{5A8D038E-705E-1F26-183B-D1742D1D2C19}"/>
              </a:ext>
            </a:extLst>
          </p:cNvPr>
          <p:cNvSpPr txBox="1"/>
          <p:nvPr/>
        </p:nvSpPr>
        <p:spPr>
          <a:xfrm>
            <a:off x="8390679" y="2855675"/>
            <a:ext cx="1350940" cy="44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92500" lnSpcReduction="20000"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/>
              </a:rPr>
              <a:t>Beet, Brussel Sprout, Cheddar, Cauliflower, Dragon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121;p6">
            <a:extLst>
              <a:ext uri="{FF2B5EF4-FFF2-40B4-BE49-F238E27FC236}">
                <a16:creationId xmlns:a16="http://schemas.microsoft.com/office/drawing/2014/main" id="{0B08E868-9664-6F3C-F388-F7937CD1A6B8}"/>
              </a:ext>
            </a:extLst>
          </p:cNvPr>
          <p:cNvSpPr txBox="1"/>
          <p:nvPr/>
        </p:nvSpPr>
        <p:spPr>
          <a:xfrm>
            <a:off x="9833948" y="2852803"/>
            <a:ext cx="1350940" cy="443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 fontScale="92500" lnSpcReduction="20000"/>
          </a:bodyPr>
          <a:lstStyle>
            <a:lvl1pPr>
              <a:lnSpc>
                <a:spcPct val="90000"/>
              </a:lnSpc>
              <a:defRPr sz="1300">
                <a:solidFill>
                  <a:srgbClr val="DC6939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latin typeface="Calibri" panose="020F0502020204030204"/>
              </a:rPr>
              <a:t>Cheddar, Cinnamon Churro, Sour cream and onion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00" b="0" i="0" u="none" strike="noStrike" kern="1200" cap="none" spc="0" normalizeH="0" baseline="0" noProof="0" dirty="0">
              <a:ln>
                <a:noFill/>
              </a:ln>
              <a:solidFill>
                <a:srgbClr val="DC69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Google Shape;164;p6" descr="Google Shape;164;p6">
            <a:extLst>
              <a:ext uri="{FF2B5EF4-FFF2-40B4-BE49-F238E27FC236}">
                <a16:creationId xmlns:a16="http://schemas.microsoft.com/office/drawing/2014/main" id="{9D2B5AA6-49AD-9080-00D1-28CB9F04A93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77524" y="5358232"/>
            <a:ext cx="558802" cy="355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Google Shape;164;p6" descr="Google Shape;164;p6">
            <a:extLst>
              <a:ext uri="{FF2B5EF4-FFF2-40B4-BE49-F238E27FC236}">
                <a16:creationId xmlns:a16="http://schemas.microsoft.com/office/drawing/2014/main" id="{A40CA776-9BBC-21AE-8E2B-7F0F2046458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55322" y="5319595"/>
            <a:ext cx="558802" cy="355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Google Shape;164;p6" descr="Google Shape;164;p6">
            <a:extLst>
              <a:ext uri="{FF2B5EF4-FFF2-40B4-BE49-F238E27FC236}">
                <a16:creationId xmlns:a16="http://schemas.microsoft.com/office/drawing/2014/main" id="{B4D875D7-2580-BE3D-A613-4E3E4FC6FEA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91592" y="5334849"/>
            <a:ext cx="558802" cy="355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" name="Google Shape;164;p6" descr="Google Shape;164;p6">
            <a:extLst>
              <a:ext uri="{FF2B5EF4-FFF2-40B4-BE49-F238E27FC236}">
                <a16:creationId xmlns:a16="http://schemas.microsoft.com/office/drawing/2014/main" id="{8590F403-4F90-AFB6-5A32-70896DF0170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90252" y="5332831"/>
            <a:ext cx="558802" cy="355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Google Shape;164;p6" descr="Google Shape;164;p6">
            <a:extLst>
              <a:ext uri="{FF2B5EF4-FFF2-40B4-BE49-F238E27FC236}">
                <a16:creationId xmlns:a16="http://schemas.microsoft.com/office/drawing/2014/main" id="{0EBF3716-1C81-FCF5-4F9E-85FAA07D334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06415" y="5348170"/>
            <a:ext cx="558802" cy="3556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765360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22;p7" descr="Google Shape;222;p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0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64" name="Google Shape;223;p7" descr="Google Shape;223;p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84" y="5729756"/>
            <a:ext cx="1238780" cy="987034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Google Shape;224;p7" descr="Google Shape;224;p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520" y="5709299"/>
            <a:ext cx="1319154" cy="10507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6" name="Google Shape;225;p7" descr="Google Shape;225;p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746" y="5753105"/>
            <a:ext cx="1200246" cy="9630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Google Shape;226;p7" descr="Google Shape;226;p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7163" y="5745155"/>
            <a:ext cx="1319155" cy="1012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Google Shape;227;p7" descr="Google Shape;227;p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967" y="5733779"/>
            <a:ext cx="1238780" cy="978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9" name="Google Shape;228;p7" descr="Google Shape;228;p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7134" y="5741134"/>
            <a:ext cx="1304573" cy="987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0" name="Google Shape;229;p7" descr="Google Shape;229;p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00" y="1293497"/>
            <a:ext cx="12179300" cy="44187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lide-8.jpg" descr="slide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Google Shape;235;p8" descr="Google Shape;235;p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80000">
            <a:off x="2723251" y="1507329"/>
            <a:ext cx="3268556" cy="44828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Google Shape;236;p8" descr="Google Shape;236;p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3350" y="3321232"/>
            <a:ext cx="1697539" cy="1189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Google Shape;237;p8" descr="Google Shape;237;p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748" y="3373346"/>
            <a:ext cx="1548846" cy="10856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6" name="Google Shape;238;p8" descr="Google Shape;238;p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0000">
            <a:off x="5607637" y="1504868"/>
            <a:ext cx="3398245" cy="44877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711</Words>
  <Application>Microsoft Office PowerPoint</Application>
  <PresentationFormat>Widescreen</PresentationFormat>
  <Paragraphs>164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Helvetica Neue</vt:lpstr>
      <vt:lpstr>Times Roman</vt:lpstr>
      <vt:lpstr>Verdana</vt:lpstr>
      <vt:lpstr>Office Theme</vt:lpstr>
      <vt:lpstr>1_Office Theme</vt:lpstr>
      <vt:lpstr>P-nuff crunch Crunchy Peanut Puff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P-nuff crunch Crunchy Peanut Puff</dc:title>
  <dc:creator>juan salinas</dc:creator>
  <cp:lastModifiedBy>juan salinas</cp:lastModifiedBy>
  <cp:revision>3</cp:revision>
  <dcterms:modified xsi:type="dcterms:W3CDTF">2023-04-24T20:14:47Z</dcterms:modified>
</cp:coreProperties>
</file>